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6"/>
  </p:notesMasterIdLst>
  <p:sldIdLst>
    <p:sldId id="322" r:id="rId3"/>
    <p:sldId id="375" r:id="rId4"/>
    <p:sldId id="376" r:id="rId5"/>
    <p:sldId id="377" r:id="rId6"/>
    <p:sldId id="378" r:id="rId7"/>
    <p:sldId id="382" r:id="rId8"/>
    <p:sldId id="386" r:id="rId9"/>
    <p:sldId id="383" r:id="rId10"/>
    <p:sldId id="384" r:id="rId11"/>
    <p:sldId id="379" r:id="rId12"/>
    <p:sldId id="380" r:id="rId13"/>
    <p:sldId id="381" r:id="rId14"/>
    <p:sldId id="385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3399"/>
    <a:srgbClr val="FFFFFF"/>
    <a:srgbClr val="C03FFF"/>
    <a:srgbClr val="FF66CC"/>
    <a:srgbClr val="FF6600"/>
    <a:srgbClr val="FF9933"/>
    <a:srgbClr val="E6E6E6"/>
    <a:srgbClr val="1116E6"/>
    <a:srgbClr val="521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0" autoAdjust="0"/>
    <p:restoredTop sz="94643" autoAdjust="0"/>
  </p:normalViewPr>
  <p:slideViewPr>
    <p:cSldViewPr snapToGrid="0" snapToObjects="1">
      <p:cViewPr varScale="1">
        <p:scale>
          <a:sx n="109" d="100"/>
          <a:sy n="109" d="100"/>
        </p:scale>
        <p:origin x="1723" y="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8087"/>
          </a:xfrm>
          <a:prstGeom prst="rect">
            <a:avLst/>
          </a:prstGeom>
        </p:spPr>
        <p:txBody>
          <a:bodyPr vert="horz" lIns="91736" tIns="45868" rIns="91736" bIns="4586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087"/>
          </a:xfrm>
          <a:prstGeom prst="rect">
            <a:avLst/>
          </a:prstGeom>
        </p:spPr>
        <p:txBody>
          <a:bodyPr vert="horz" lIns="91736" tIns="45868" rIns="91736" bIns="45868" rtlCol="0"/>
          <a:lstStyle>
            <a:lvl1pPr algn="r">
              <a:defRPr sz="1200"/>
            </a:lvl1pPr>
          </a:lstStyle>
          <a:p>
            <a:fld id="{EFA9D856-CA69-486F-A896-B3FACDF9E53F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6" tIns="45868" rIns="91736" bIns="4586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2" y="4778130"/>
            <a:ext cx="5438775" cy="3909666"/>
          </a:xfrm>
          <a:prstGeom prst="rect">
            <a:avLst/>
          </a:prstGeom>
        </p:spPr>
        <p:txBody>
          <a:bodyPr vert="horz" lIns="91736" tIns="45868" rIns="91736" bIns="4586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138"/>
            <a:ext cx="2946400" cy="498087"/>
          </a:xfrm>
          <a:prstGeom prst="rect">
            <a:avLst/>
          </a:prstGeom>
        </p:spPr>
        <p:txBody>
          <a:bodyPr vert="horz" lIns="91736" tIns="45868" rIns="91736" bIns="4586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30138"/>
            <a:ext cx="2946400" cy="498087"/>
          </a:xfrm>
          <a:prstGeom prst="rect">
            <a:avLst/>
          </a:prstGeom>
        </p:spPr>
        <p:txBody>
          <a:bodyPr vert="horz" lIns="91736" tIns="45868" rIns="91736" bIns="45868" rtlCol="0" anchor="b"/>
          <a:lstStyle>
            <a:lvl1pPr algn="r">
              <a:defRPr sz="1200"/>
            </a:lvl1pPr>
          </a:lstStyle>
          <a:p>
            <a:fld id="{90E64022-DB33-47C6-964C-E02FA209B8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89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64022-DB33-47C6-964C-E02FA209B8F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010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64022-DB33-47C6-964C-E02FA209B8F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796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64022-DB33-47C6-964C-E02FA209B8F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265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64022-DB33-47C6-964C-E02FA209B8F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798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64022-DB33-47C6-964C-E02FA209B8F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354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64022-DB33-47C6-964C-E02FA209B8F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59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64022-DB33-47C6-964C-E02FA209B8F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283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64022-DB33-47C6-964C-E02FA209B8F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518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64022-DB33-47C6-964C-E02FA209B8F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279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64022-DB33-47C6-964C-E02FA209B8F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083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64022-DB33-47C6-964C-E02FA209B8F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280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64022-DB33-47C6-964C-E02FA209B8F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261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64022-DB33-47C6-964C-E02FA209B8F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53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ch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996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0FD36784-79D3-4F40-8044-C6954A532ADB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28267" y="6160039"/>
            <a:ext cx="384276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0C7139CC-9428-6849-A141-3A98938E2E8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0FD36784-79D3-4F40-8044-C6954A532ADB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8267" y="6160039"/>
            <a:ext cx="384276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0C7139CC-9428-6849-A141-3A98938E2E8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0FD36784-79D3-4F40-8044-C6954A532ADB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0C7139CC-9428-6849-A141-3A98938E2E8A}" type="slidenum">
              <a:rPr lang="de-DE" smtClean="0"/>
              <a:t>‹Nr.›</a:t>
            </a:fld>
            <a:endParaRPr lang="de-D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0FD36784-79D3-4F40-8044-C6954A532ADB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0C7139CC-9428-6849-A141-3A98938E2E8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0FD36784-79D3-4F40-8044-C6954A532ADB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28267" y="6160039"/>
            <a:ext cx="384276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0C7139CC-9428-6849-A141-3A98938E2E8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0FD36784-79D3-4F40-8044-C6954A532ADB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28267" y="6160039"/>
            <a:ext cx="384276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0C7139CC-9428-6849-A141-3A98938E2E8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BF2A-8F0A-344B-9E49-C273C3C468F2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801D-29E5-0C49-9A14-7A716C65B3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10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BF2A-8F0A-344B-9E49-C273C3C468F2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801D-29E5-0C49-9A14-7A716C65B3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918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BF2A-8F0A-344B-9E49-C273C3C468F2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801D-29E5-0C49-9A14-7A716C65B3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775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BF2A-8F0A-344B-9E49-C273C3C468F2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801D-29E5-0C49-9A14-7A716C65B3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162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chti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33670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BF2A-8F0A-344B-9E49-C273C3C468F2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801D-29E5-0C49-9A14-7A716C65B3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058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BF2A-8F0A-344B-9E49-C273C3C468F2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801D-29E5-0C49-9A14-7A716C65B3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778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BF2A-8F0A-344B-9E49-C273C3C468F2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801D-29E5-0C49-9A14-7A716C65B3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36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BF2A-8F0A-344B-9E49-C273C3C468F2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801D-29E5-0C49-9A14-7A716C65B3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0535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BF2A-8F0A-344B-9E49-C273C3C468F2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801D-29E5-0C49-9A14-7A716C65B3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502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BF2A-8F0A-344B-9E49-C273C3C468F2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801D-29E5-0C49-9A14-7A716C65B3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40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BF2A-8F0A-344B-9E49-C273C3C468F2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801D-29E5-0C49-9A14-7A716C65B3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49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0FD36784-79D3-4F40-8044-C6954A532ADB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828267" y="6160039"/>
            <a:ext cx="3842768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Elterninformationsabend zur Einschulung 2016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0C7139CC-9428-6849-A141-3A98938E2E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20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0FD36784-79D3-4F40-8044-C6954A532ADB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0C7139CC-9428-6849-A141-3A98938E2E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09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fld id="{0FD36784-79D3-4F40-8044-C6954A532ADB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C7139CC-9428-6849-A141-3A98938E2E8A}" type="slidenum">
              <a:rPr lang="de-DE" smtClean="0"/>
              <a:t>‹Nr.›</a:t>
            </a:fld>
            <a:endParaRPr lang="de-D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0FD36784-79D3-4F40-8044-C6954A532ADB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9096" y="6217284"/>
            <a:ext cx="3842768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Elterninformationsabend zur Einschulung 2016</a:t>
            </a:r>
          </a:p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0C7139CC-9428-6849-A141-3A98938E2E8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0FD36784-79D3-4F40-8044-C6954A532ADB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28267" y="6160039"/>
            <a:ext cx="384276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0C7139CC-9428-6849-A141-3A98938E2E8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0FD36784-79D3-4F40-8044-C6954A532ADB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28267" y="6160039"/>
            <a:ext cx="384276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0C7139CC-9428-6849-A141-3A98938E2E8A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0FD36784-79D3-4F40-8044-C6954A532ADB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28267" y="6160039"/>
            <a:ext cx="384276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0C7139CC-9428-6849-A141-3A98938E2E8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ti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41435" y="33951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 userDrawn="1"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61" name="Bild 60" descr="Schulloge .tif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926" y="18247"/>
            <a:ext cx="2631755" cy="5368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7" r:id="rId2"/>
    <p:sldLayoutId id="2147483686" r:id="rId3"/>
    <p:sldLayoutId id="2147483685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EBF2A-8F0A-344B-9E49-C273C3C468F2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2801D-29E5-0C49-9A14-7A716C65B3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51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C:\Users\a.herrmannnistler\AppData\Local\Microsoft\Windows\INetCache\Content.Word\Maskottchen-ohne-Himmel-Briefkopf-gespiegelt.jpg">
            <a:extLst>
              <a:ext uri="{FF2B5EF4-FFF2-40B4-BE49-F238E27FC236}">
                <a16:creationId xmlns:a16="http://schemas.microsoft.com/office/drawing/2014/main" id="{567D25A4-0E24-4269-8141-66620B987E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8876"/>
            <a:ext cx="1001949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CBC21658-8562-4C7B-8209-2B1DE2C92B6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58" y="301557"/>
            <a:ext cx="972000" cy="31756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B2E36C7-4CAE-4A3B-A895-0E4604DB3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60" y="-28876"/>
            <a:ext cx="972000" cy="344369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391D42E-03A1-B1B5-50AD-79B713FF0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8" y="151746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>
                <a:latin typeface="Comic Sans MS" panose="030F0702030302020204" pitchFamily="66" charset="0"/>
              </a:rPr>
              <a:t>Herzlich willkommen  </a:t>
            </a:r>
            <a:br>
              <a:rPr lang="de-DE" b="1" dirty="0">
                <a:latin typeface="Comic Sans MS" panose="030F0702030302020204" pitchFamily="66" charset="0"/>
              </a:rPr>
            </a:br>
            <a:r>
              <a:rPr lang="de-DE" b="1" dirty="0">
                <a:latin typeface="Comic Sans MS" panose="030F0702030302020204" pitchFamily="66" charset="0"/>
              </a:rPr>
              <a:t>in der KoGa der Waldmeisterschule</a:t>
            </a:r>
          </a:p>
        </p:txBody>
      </p:sp>
      <p:pic>
        <p:nvPicPr>
          <p:cNvPr id="7" name="Bild 3">
            <a:extLst>
              <a:ext uri="{FF2B5EF4-FFF2-40B4-BE49-F238E27FC236}">
                <a16:creationId xmlns:a16="http://schemas.microsoft.com/office/drawing/2014/main" id="{776A7EEE-7778-E6FD-C275-EDD7D919A6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4699" y="3017766"/>
            <a:ext cx="4596571" cy="305880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00307077-35C6-4F7A-FBC3-42F68ACA006D}"/>
              </a:ext>
            </a:extLst>
          </p:cNvPr>
          <p:cNvSpPr/>
          <p:nvPr/>
        </p:nvSpPr>
        <p:spPr>
          <a:xfrm>
            <a:off x="1916206" y="3590366"/>
            <a:ext cx="1566582" cy="90095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KoGa-</a:t>
            </a:r>
          </a:p>
        </p:txBody>
      </p:sp>
    </p:spTree>
    <p:extLst>
      <p:ext uri="{BB962C8B-B14F-4D97-AF65-F5344CB8AC3E}">
        <p14:creationId xmlns:p14="http://schemas.microsoft.com/office/powerpoint/2010/main" val="284752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C:\Users\a.herrmannnistler\AppData\Local\Microsoft\Windows\INetCache\Content.Word\Maskottchen-ohne-Himmel-Briefkopf-gespiegelt.jpg">
            <a:extLst>
              <a:ext uri="{FF2B5EF4-FFF2-40B4-BE49-F238E27FC236}">
                <a16:creationId xmlns:a16="http://schemas.microsoft.com/office/drawing/2014/main" id="{567D25A4-0E24-4269-8141-66620B987E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8876"/>
            <a:ext cx="1001949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CBC21658-8562-4C7B-8209-2B1DE2C92B6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58" y="301557"/>
            <a:ext cx="972000" cy="31756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B2E36C7-4CAE-4A3B-A895-0E4604DB3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60" y="-28876"/>
            <a:ext cx="972000" cy="344369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445FA15F-EB92-41CD-00D7-2BAE615B84F6}"/>
              </a:ext>
            </a:extLst>
          </p:cNvPr>
          <p:cNvSpPr/>
          <p:nvPr/>
        </p:nvSpPr>
        <p:spPr>
          <a:xfrm>
            <a:off x="1345735" y="776183"/>
            <a:ext cx="6452529" cy="6840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Formalitäten - Allgemeines</a:t>
            </a:r>
          </a:p>
        </p:txBody>
      </p:sp>
      <p:sp>
        <p:nvSpPr>
          <p:cNvPr id="3" name="Rechteck: abgerundete Ecken 4">
            <a:extLst>
              <a:ext uri="{FF2B5EF4-FFF2-40B4-BE49-F238E27FC236}">
                <a16:creationId xmlns:a16="http://schemas.microsoft.com/office/drawing/2014/main" id="{78F41DFE-6604-331C-C424-F3D12FA75384}"/>
              </a:ext>
            </a:extLst>
          </p:cNvPr>
          <p:cNvSpPr txBox="1"/>
          <p:nvPr/>
        </p:nvSpPr>
        <p:spPr>
          <a:xfrm>
            <a:off x="895757" y="1762702"/>
            <a:ext cx="7352485" cy="5713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>
              <a:spcBef>
                <a:spcPts val="0"/>
              </a:spcBef>
              <a:buClrTx/>
              <a:buSzPct val="150000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 	</a:t>
            </a:r>
            <a:r>
              <a:rPr lang="de-DE" sz="16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Anmeldung</a:t>
            </a: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(Formblatt auf der Schulhomepage)</a:t>
            </a:r>
          </a:p>
        </p:txBody>
      </p:sp>
      <p:sp>
        <p:nvSpPr>
          <p:cNvPr id="4" name="Rechteck: abgerundete Ecken 4">
            <a:extLst>
              <a:ext uri="{FF2B5EF4-FFF2-40B4-BE49-F238E27FC236}">
                <a16:creationId xmlns:a16="http://schemas.microsoft.com/office/drawing/2014/main" id="{31DC6AFC-E710-188F-988E-D7E7DBB47340}"/>
              </a:ext>
            </a:extLst>
          </p:cNvPr>
          <p:cNvSpPr txBox="1"/>
          <p:nvPr/>
        </p:nvSpPr>
        <p:spPr>
          <a:xfrm>
            <a:off x="895757" y="4534327"/>
            <a:ext cx="7352485" cy="114410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>
              <a:spcBef>
                <a:spcPts val="0"/>
              </a:spcBef>
              <a:buClrTx/>
              <a:buSzPct val="150000"/>
            </a:pPr>
            <a:r>
              <a:rPr lang="de-DE" sz="16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Buchungszeiten</a:t>
            </a: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: </a:t>
            </a:r>
          </a:p>
          <a:p>
            <a:pPr>
              <a:spcBef>
                <a:spcPts val="0"/>
              </a:spcBef>
              <a:buClrTx/>
              <a:buSzPct val="150000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- 14h bis 17h stündlich, 17.30h, 18h</a:t>
            </a:r>
          </a:p>
          <a:p>
            <a:pPr>
              <a:buSzPct val="150000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- </a:t>
            </a: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Können je nach Wochentag unterschiedlich sein, ab Oktober fest und    </a:t>
            </a:r>
          </a:p>
          <a:p>
            <a:pPr>
              <a:buSzPct val="150000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  zweimal im Jahr änderbar</a:t>
            </a:r>
            <a:endParaRPr lang="de-DE" sz="16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Rechteck: abgerundete Ecken 4">
            <a:extLst>
              <a:ext uri="{FF2B5EF4-FFF2-40B4-BE49-F238E27FC236}">
                <a16:creationId xmlns:a16="http://schemas.microsoft.com/office/drawing/2014/main" id="{B5A0AFD0-B09D-3795-A369-100C4319D0EA}"/>
              </a:ext>
            </a:extLst>
          </p:cNvPr>
          <p:cNvSpPr txBox="1"/>
          <p:nvPr/>
        </p:nvSpPr>
        <p:spPr>
          <a:xfrm>
            <a:off x="890955" y="2493196"/>
            <a:ext cx="7352485" cy="5713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>
              <a:buSzPct val="150000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 	</a:t>
            </a:r>
            <a:r>
              <a:rPr lang="de-DE" sz="1600" b="1" spc="-2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Bildungs- und Betreuungsvertrag </a:t>
            </a:r>
            <a:r>
              <a:rPr lang="de-DE" sz="1600" spc="-2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inklusive Informationen per Post 	Anfang Juli </a:t>
            </a:r>
            <a:r>
              <a:rPr lang="de-DE" sz="1600" spc="-2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bis Ende Juli zurück</a:t>
            </a:r>
            <a:endParaRPr lang="de-DE" sz="1600" spc="-2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Rechteck: abgerundete Ecken 4">
            <a:extLst>
              <a:ext uri="{FF2B5EF4-FFF2-40B4-BE49-F238E27FC236}">
                <a16:creationId xmlns:a16="http://schemas.microsoft.com/office/drawing/2014/main" id="{FD169C18-566B-2AF8-D3C2-8503903EFC2E}"/>
              </a:ext>
            </a:extLst>
          </p:cNvPr>
          <p:cNvSpPr txBox="1"/>
          <p:nvPr/>
        </p:nvSpPr>
        <p:spPr>
          <a:xfrm>
            <a:off x="895757" y="3903998"/>
            <a:ext cx="7352485" cy="5713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>
              <a:spcBef>
                <a:spcPts val="0"/>
              </a:spcBef>
              <a:buClrTx/>
              <a:buSzPct val="150000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4. 	</a:t>
            </a:r>
            <a:r>
              <a:rPr lang="de-DE" sz="16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Buchungsvereinbarungen</a:t>
            </a: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und </a:t>
            </a:r>
            <a:r>
              <a:rPr lang="de-DE" sz="16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Elternbeitragsvereinbarung</a:t>
            </a: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inklusive 	SEPA-Mandat im September</a:t>
            </a:r>
          </a:p>
        </p:txBody>
      </p:sp>
      <p:sp>
        <p:nvSpPr>
          <p:cNvPr id="8" name="Rechteck: abgerundete Ecken 4">
            <a:extLst>
              <a:ext uri="{FF2B5EF4-FFF2-40B4-BE49-F238E27FC236}">
                <a16:creationId xmlns:a16="http://schemas.microsoft.com/office/drawing/2014/main" id="{744C8D8C-F9F9-F840-ED16-39A45420DC47}"/>
              </a:ext>
            </a:extLst>
          </p:cNvPr>
          <p:cNvSpPr txBox="1"/>
          <p:nvPr/>
        </p:nvSpPr>
        <p:spPr>
          <a:xfrm>
            <a:off x="879215" y="5784425"/>
            <a:ext cx="7352485" cy="5713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>
              <a:spcBef>
                <a:spcPts val="0"/>
              </a:spcBef>
              <a:buClrTx/>
              <a:buSzPct val="150000"/>
            </a:pPr>
            <a:r>
              <a:rPr lang="de-DE" sz="16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Schließtage/Ferien</a:t>
            </a: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: monatliche Pauschale </a:t>
            </a: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keine Rückerstattung</a:t>
            </a:r>
            <a:endParaRPr lang="de-DE" sz="16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Rechteck: abgerundete Ecken 4">
            <a:extLst>
              <a:ext uri="{FF2B5EF4-FFF2-40B4-BE49-F238E27FC236}">
                <a16:creationId xmlns:a16="http://schemas.microsoft.com/office/drawing/2014/main" id="{ABC98C7E-F5F7-873A-7D3F-B8F6A3792704}"/>
              </a:ext>
            </a:extLst>
          </p:cNvPr>
          <p:cNvSpPr txBox="1"/>
          <p:nvPr/>
        </p:nvSpPr>
        <p:spPr>
          <a:xfrm>
            <a:off x="879619" y="3198597"/>
            <a:ext cx="7352485" cy="5713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>
              <a:spcBef>
                <a:spcPts val="0"/>
              </a:spcBef>
              <a:buClrTx/>
              <a:buSzPct val="150000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3. 	Nachweis </a:t>
            </a:r>
            <a:r>
              <a:rPr lang="de-DE" sz="16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Migrationshintergrund</a:t>
            </a: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(Dokumentation)</a:t>
            </a:r>
          </a:p>
        </p:txBody>
      </p:sp>
    </p:spTree>
    <p:extLst>
      <p:ext uri="{BB962C8B-B14F-4D97-AF65-F5344CB8AC3E}">
        <p14:creationId xmlns:p14="http://schemas.microsoft.com/office/powerpoint/2010/main" val="107054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C:\Users\a.herrmannnistler\AppData\Local\Microsoft\Windows\INetCache\Content.Word\Maskottchen-ohne-Himmel-Briefkopf-gespiegelt.jpg">
            <a:extLst>
              <a:ext uri="{FF2B5EF4-FFF2-40B4-BE49-F238E27FC236}">
                <a16:creationId xmlns:a16="http://schemas.microsoft.com/office/drawing/2014/main" id="{567D25A4-0E24-4269-8141-66620B987E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8876"/>
            <a:ext cx="1001949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CBC21658-8562-4C7B-8209-2B1DE2C92B6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58" y="301557"/>
            <a:ext cx="972000" cy="31756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B2E36C7-4CAE-4A3B-A895-0E4604DB3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60" y="-28876"/>
            <a:ext cx="972000" cy="344369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4A6BDC9-F514-C74B-0CC0-AB4DEB475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573502"/>
              </p:ext>
            </p:extLst>
          </p:nvPr>
        </p:nvGraphicFramePr>
        <p:xfrm>
          <a:off x="740966" y="1941731"/>
          <a:ext cx="7648343" cy="28558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2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566">
                  <a:extLst>
                    <a:ext uri="{9D8B030D-6E8A-4147-A177-3AD203B41FA5}">
                      <a16:colId xmlns:a16="http://schemas.microsoft.com/office/drawing/2014/main" val="4037485114"/>
                    </a:ext>
                  </a:extLst>
                </a:gridCol>
                <a:gridCol w="11936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02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de-DE" sz="1100" dirty="0">
                        <a:effectLst/>
                        <a:latin typeface="Comic Sans MS" panose="030F0702030302020204" pitchFamily="66" charset="0"/>
                        <a:cs typeface="Arial"/>
                      </a:endParaRPr>
                    </a:p>
                  </a:txBody>
                  <a:tcPr marL="17465" marR="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Rhythmisiert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Calibri"/>
                        <a:cs typeface="Arial"/>
                      </a:endParaRPr>
                    </a:p>
                  </a:txBody>
                  <a:tcPr marL="17465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Flexibel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Calibri"/>
                        <a:cs typeface="Arial"/>
                      </a:endParaRPr>
                    </a:p>
                  </a:txBody>
                  <a:tcPr marL="17465" marR="17465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Einkünfte Euro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endParaRPr lang="de-DE" sz="1600" dirty="0">
                        <a:effectLst/>
                        <a:latin typeface="Comic Sans MS" panose="030F0702030302020204" pitchFamily="66" charset="0"/>
                        <a:cs typeface="Arial"/>
                      </a:endParaRPr>
                    </a:p>
                  </a:txBody>
                  <a:tcPr marL="17465" marR="0" marT="0" marB="0" anchor="b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Buchungsstunden pro Woche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Calibri"/>
                        <a:cs typeface="Arial"/>
                      </a:endParaRPr>
                    </a:p>
                  </a:txBody>
                  <a:tcPr marL="17465" marR="17465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endParaRPr lang="de-DE" sz="1600" dirty="0">
                        <a:effectLst/>
                        <a:latin typeface="Comic Sans MS" panose="030F0702030302020204" pitchFamily="66" charset="0"/>
                        <a:ea typeface="Calibri"/>
                        <a:cs typeface="Arial"/>
                      </a:endParaRPr>
                    </a:p>
                  </a:txBody>
                  <a:tcPr marL="1746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bis 8h</a:t>
                      </a:r>
                    </a:p>
                  </a:txBody>
                  <a:tcPr marL="1746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bis 15h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Calibri"/>
                        <a:cs typeface="Arial"/>
                      </a:endParaRPr>
                    </a:p>
                  </a:txBody>
                  <a:tcPr marL="1746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bis 15h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Calibri"/>
                        <a:cs typeface="Arial"/>
                      </a:endParaRPr>
                    </a:p>
                  </a:txBody>
                  <a:tcPr marL="1746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bis 25h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Calibri"/>
                        <a:cs typeface="Arial"/>
                      </a:endParaRPr>
                    </a:p>
                  </a:txBody>
                  <a:tcPr marL="17465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über 25h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Calibri"/>
                        <a:cs typeface="Arial"/>
                      </a:endParaRPr>
                    </a:p>
                  </a:txBody>
                  <a:tcPr marL="17465" marR="1746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bis 50.000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0,00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0,00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0,00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0,00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0,00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17465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bis 60.000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47,00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49,00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>
                          <a:effectLst/>
                          <a:latin typeface="Comic Sans MS" panose="030F0702030302020204" pitchFamily="66" charset="0"/>
                        </a:rPr>
                        <a:t>49,00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53,00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55,00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17465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bis 70.000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>
                          <a:effectLst/>
                          <a:latin typeface="Comic Sans MS" panose="030F0702030302020204" pitchFamily="66" charset="0"/>
                        </a:rPr>
                        <a:t>61,00</a:t>
                      </a:r>
                      <a:endParaRPr lang="de-DE" sz="160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64,00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64,00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77,00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79,00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17465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bis 80.000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75,00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81,00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>
                          <a:effectLst/>
                          <a:latin typeface="Comic Sans MS" panose="030F0702030302020204" pitchFamily="66" charset="0"/>
                        </a:rPr>
                        <a:t>81,00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95,00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106,00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17465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über 80.000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>
                          <a:effectLst/>
                          <a:latin typeface="Comic Sans MS" panose="030F0702030302020204" pitchFamily="66" charset="0"/>
                        </a:rPr>
                        <a:t>86,00</a:t>
                      </a:r>
                      <a:endParaRPr lang="de-DE" sz="160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>
                          <a:effectLst/>
                          <a:latin typeface="Comic Sans MS" panose="030F0702030302020204" pitchFamily="66" charset="0"/>
                        </a:rPr>
                        <a:t>93,00</a:t>
                      </a:r>
                      <a:endParaRPr lang="de-DE" sz="160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93,00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109,00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</a:rPr>
                        <a:t>121,00</a:t>
                      </a:r>
                      <a:endParaRPr lang="de-DE" sz="1600" dirty="0">
                        <a:effectLst/>
                        <a:latin typeface="Comic Sans MS" panose="030F0702030302020204" pitchFamily="66" charset="0"/>
                        <a:ea typeface="+mn-ea"/>
                        <a:cs typeface="Arial"/>
                      </a:endParaRPr>
                    </a:p>
                  </a:txBody>
                  <a:tcPr marL="17465" marR="17465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ED7A666-B8B1-CE04-6551-7FA855181A82}"/>
              </a:ext>
            </a:extLst>
          </p:cNvPr>
          <p:cNvGrpSpPr/>
          <p:nvPr/>
        </p:nvGrpSpPr>
        <p:grpSpPr>
          <a:xfrm>
            <a:off x="1270210" y="817980"/>
            <a:ext cx="6602547" cy="684000"/>
            <a:chOff x="182993" y="3086267"/>
            <a:chExt cx="6999804" cy="87048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B91E11FF-257D-66D4-FAD6-E4DF15B29E2A}"/>
                </a:ext>
              </a:extLst>
            </p:cNvPr>
            <p:cNvSpPr/>
            <p:nvPr/>
          </p:nvSpPr>
          <p:spPr>
            <a:xfrm>
              <a:off x="342037" y="3086267"/>
              <a:ext cx="6840760" cy="87048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13" name="Rechteck: abgerundete Ecken 4">
              <a:extLst>
                <a:ext uri="{FF2B5EF4-FFF2-40B4-BE49-F238E27FC236}">
                  <a16:creationId xmlns:a16="http://schemas.microsoft.com/office/drawing/2014/main" id="{0142B096-18F5-D3CD-6E4F-A90B2F7323A3}"/>
                </a:ext>
              </a:extLst>
            </p:cNvPr>
            <p:cNvSpPr txBox="1"/>
            <p:nvPr/>
          </p:nvSpPr>
          <p:spPr>
            <a:xfrm>
              <a:off x="182993" y="3126468"/>
              <a:ext cx="6815264" cy="81949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  </a:t>
              </a:r>
              <a:r>
                <a:rPr lang="de-DE" sz="20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Formalitäten – </a:t>
              </a:r>
              <a:r>
                <a:rPr lang="de-DE" sz="20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Gebührenübersicht</a:t>
              </a:r>
              <a:endParaRPr lang="de-DE" sz="2000" b="1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4" name="Rechteck: abgerundete Ecken 4">
            <a:extLst>
              <a:ext uri="{FF2B5EF4-FFF2-40B4-BE49-F238E27FC236}">
                <a16:creationId xmlns:a16="http://schemas.microsoft.com/office/drawing/2014/main" id="{9855D45A-BFC2-F279-6C41-D501EDCCFD63}"/>
              </a:ext>
            </a:extLst>
          </p:cNvPr>
          <p:cNvSpPr txBox="1"/>
          <p:nvPr/>
        </p:nvSpPr>
        <p:spPr>
          <a:xfrm>
            <a:off x="686788" y="2052208"/>
            <a:ext cx="1422355" cy="2913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</a:pPr>
            <a:r>
              <a:rPr lang="de-DE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Beiträge/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</a:pPr>
            <a:r>
              <a:rPr lang="de-DE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Betreuung</a:t>
            </a:r>
            <a:endParaRPr lang="de-DE" sz="1600" b="1" kern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80184647-0662-E902-C0C9-E59987EC0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93091"/>
              </p:ext>
            </p:extLst>
          </p:nvPr>
        </p:nvGraphicFramePr>
        <p:xfrm>
          <a:off x="731689" y="5032563"/>
          <a:ext cx="7648343" cy="111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2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959">
                  <a:extLst>
                    <a:ext uri="{9D8B030D-6E8A-4147-A177-3AD203B41FA5}">
                      <a16:colId xmlns:a16="http://schemas.microsoft.com/office/drawing/2014/main" val="625621103"/>
                    </a:ext>
                  </a:extLst>
                </a:gridCol>
                <a:gridCol w="1210235">
                  <a:extLst>
                    <a:ext uri="{9D8B030D-6E8A-4147-A177-3AD203B41FA5}">
                      <a16:colId xmlns:a16="http://schemas.microsoft.com/office/drawing/2014/main" val="3497776359"/>
                    </a:ext>
                  </a:extLst>
                </a:gridCol>
                <a:gridCol w="1212750">
                  <a:extLst>
                    <a:ext uri="{9D8B030D-6E8A-4147-A177-3AD203B41FA5}">
                      <a16:colId xmlns:a16="http://schemas.microsoft.com/office/drawing/2014/main" val="113221464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de-DE" sz="1100" dirty="0">
                        <a:effectLst/>
                        <a:latin typeface="Comic Sans MS" panose="030F0702030302020204" pitchFamily="66" charset="0"/>
                        <a:cs typeface="Arial"/>
                      </a:endParaRPr>
                    </a:p>
                  </a:txBody>
                  <a:tcPr marL="17465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Arial"/>
                        </a:rPr>
                        <a:t>5 Tage</a:t>
                      </a:r>
                    </a:p>
                  </a:txBody>
                  <a:tcPr marL="17465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Arial"/>
                        </a:rPr>
                        <a:t>4 Tage</a:t>
                      </a:r>
                    </a:p>
                  </a:txBody>
                  <a:tcPr marL="17465" marR="174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Arial"/>
                        </a:rPr>
                        <a:t>3 Tage</a:t>
                      </a:r>
                    </a:p>
                  </a:txBody>
                  <a:tcPr marL="17465" marR="174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Arial"/>
                        </a:rPr>
                        <a:t>2 Tage</a:t>
                      </a:r>
                    </a:p>
                  </a:txBody>
                  <a:tcPr marL="17465" marR="1746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Arial"/>
                        </a:rPr>
                        <a:t>1 Tag</a:t>
                      </a:r>
                    </a:p>
                  </a:txBody>
                  <a:tcPr marL="17465" marR="1746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Arial"/>
                        </a:rPr>
                        <a:t>Rhythmisiert</a:t>
                      </a: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Arial"/>
                        </a:rPr>
                        <a:t>89,00</a:t>
                      </a: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Arial"/>
                        </a:rPr>
                        <a:t>64,00</a:t>
                      </a: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Arial"/>
                        </a:rPr>
                        <a:t>---</a:t>
                      </a: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Arial"/>
                        </a:rPr>
                        <a:t>---</a:t>
                      </a: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Arial"/>
                        </a:rPr>
                        <a:t>---</a:t>
                      </a:r>
                    </a:p>
                  </a:txBody>
                  <a:tcPr marL="17465" marR="0" marT="0" marB="0" anchor="b"/>
                </a:tc>
                <a:extLst>
                  <a:ext uri="{0D108BD9-81ED-4DB2-BD59-A6C34878D82A}">
                    <a16:rowId xmlns:a16="http://schemas.microsoft.com/office/drawing/2014/main" val="8426091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Arial"/>
                        </a:rPr>
                        <a:t>Flexibel</a:t>
                      </a: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Arial"/>
                        </a:rPr>
                        <a:t>89,00</a:t>
                      </a: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Arial"/>
                        </a:rPr>
                        <a:t>71,20</a:t>
                      </a: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Arial"/>
                        </a:rPr>
                        <a:t>53,40</a:t>
                      </a: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Arial"/>
                        </a:rPr>
                        <a:t>35,60</a:t>
                      </a:r>
                    </a:p>
                  </a:txBody>
                  <a:tcPr marL="17465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595"/>
                        </a:spcAft>
                      </a:pPr>
                      <a:r>
                        <a:rPr lang="de-DE" sz="1600" dirty="0">
                          <a:effectLst/>
                          <a:latin typeface="Comic Sans MS" panose="030F0702030302020204" pitchFamily="66" charset="0"/>
                          <a:ea typeface="Calibri"/>
                          <a:cs typeface="Arial"/>
                        </a:rPr>
                        <a:t>17,80</a:t>
                      </a:r>
                    </a:p>
                  </a:txBody>
                  <a:tcPr marL="17465" marR="0" marT="0" marB="0" anchor="b"/>
                </a:tc>
                <a:extLst>
                  <a:ext uri="{0D108BD9-81ED-4DB2-BD59-A6C34878D82A}">
                    <a16:rowId xmlns:a16="http://schemas.microsoft.com/office/drawing/2014/main" val="2024679171"/>
                  </a:ext>
                </a:extLst>
              </a:tr>
            </a:tbl>
          </a:graphicData>
        </a:graphic>
      </p:graphicFrame>
      <p:sp>
        <p:nvSpPr>
          <p:cNvPr id="17" name="Rechteck: abgerundete Ecken 4">
            <a:extLst>
              <a:ext uri="{FF2B5EF4-FFF2-40B4-BE49-F238E27FC236}">
                <a16:creationId xmlns:a16="http://schemas.microsoft.com/office/drawing/2014/main" id="{94C69654-0A2C-8042-8C5E-2CB949EFD48B}"/>
              </a:ext>
            </a:extLst>
          </p:cNvPr>
          <p:cNvSpPr txBox="1"/>
          <p:nvPr/>
        </p:nvSpPr>
        <p:spPr>
          <a:xfrm>
            <a:off x="673336" y="5135757"/>
            <a:ext cx="1422355" cy="2913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</a:pPr>
            <a:r>
              <a:rPr lang="de-DE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Beiträge/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</a:pPr>
            <a:r>
              <a:rPr lang="de-DE" sz="1600" b="1" kern="1200" dirty="0">
                <a:solidFill>
                  <a:schemeClr val="bg1"/>
                </a:solidFill>
                <a:latin typeface="Comic Sans MS" panose="030F0702030302020204" pitchFamily="66" charset="0"/>
              </a:rPr>
              <a:t>Mittagessen</a:t>
            </a:r>
          </a:p>
        </p:txBody>
      </p:sp>
    </p:spTree>
    <p:extLst>
      <p:ext uri="{BB962C8B-B14F-4D97-AF65-F5344CB8AC3E}">
        <p14:creationId xmlns:p14="http://schemas.microsoft.com/office/powerpoint/2010/main" val="176282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C:\Users\a.herrmannnistler\AppData\Local\Microsoft\Windows\INetCache\Content.Word\Maskottchen-ohne-Himmel-Briefkopf-gespiegelt.jpg">
            <a:extLst>
              <a:ext uri="{FF2B5EF4-FFF2-40B4-BE49-F238E27FC236}">
                <a16:creationId xmlns:a16="http://schemas.microsoft.com/office/drawing/2014/main" id="{567D25A4-0E24-4269-8141-66620B987E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8876"/>
            <a:ext cx="1001949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CBC21658-8562-4C7B-8209-2B1DE2C92B6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58" y="301557"/>
            <a:ext cx="972000" cy="31756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B2E36C7-4CAE-4A3B-A895-0E4604DB3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60" y="-28876"/>
            <a:ext cx="972000" cy="344369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A4BB126-B3E4-79CC-C5B8-6F7D5B9A156F}"/>
              </a:ext>
            </a:extLst>
          </p:cNvPr>
          <p:cNvGrpSpPr/>
          <p:nvPr/>
        </p:nvGrpSpPr>
        <p:grpSpPr>
          <a:xfrm>
            <a:off x="1277072" y="802244"/>
            <a:ext cx="6602547" cy="684000"/>
            <a:chOff x="182993" y="3086267"/>
            <a:chExt cx="6999804" cy="87048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8B8009F8-5AE8-3870-A800-7991804E72F1}"/>
                </a:ext>
              </a:extLst>
            </p:cNvPr>
            <p:cNvSpPr/>
            <p:nvPr/>
          </p:nvSpPr>
          <p:spPr>
            <a:xfrm>
              <a:off x="342037" y="3086267"/>
              <a:ext cx="6840760" cy="87048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4" name="Rechteck: abgerundete Ecken 4">
              <a:extLst>
                <a:ext uri="{FF2B5EF4-FFF2-40B4-BE49-F238E27FC236}">
                  <a16:creationId xmlns:a16="http://schemas.microsoft.com/office/drawing/2014/main" id="{00DC9912-B853-C7BD-90F3-1F7EA40D6DF7}"/>
                </a:ext>
              </a:extLst>
            </p:cNvPr>
            <p:cNvSpPr txBox="1"/>
            <p:nvPr/>
          </p:nvSpPr>
          <p:spPr>
            <a:xfrm>
              <a:off x="182993" y="3126468"/>
              <a:ext cx="6815264" cy="81949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  </a:t>
              </a:r>
              <a:r>
                <a:rPr lang="de-DE" sz="20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Formalitäten – Ermäßigungen</a:t>
              </a:r>
            </a:p>
          </p:txBody>
        </p:sp>
      </p:grpSp>
      <p:sp>
        <p:nvSpPr>
          <p:cNvPr id="6" name="Rechteck: abgerundete Ecken 4">
            <a:extLst>
              <a:ext uri="{FF2B5EF4-FFF2-40B4-BE49-F238E27FC236}">
                <a16:creationId xmlns:a16="http://schemas.microsoft.com/office/drawing/2014/main" id="{689C8941-38B2-575E-13B7-E0EB5F6BAD12}"/>
              </a:ext>
            </a:extLst>
          </p:cNvPr>
          <p:cNvSpPr txBox="1"/>
          <p:nvPr/>
        </p:nvSpPr>
        <p:spPr>
          <a:xfrm>
            <a:off x="895757" y="1943100"/>
            <a:ext cx="7352485" cy="12987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>
              <a:spcBef>
                <a:spcPts val="0"/>
              </a:spcBef>
              <a:buClrTx/>
              <a:buSzPct val="150000"/>
            </a:pPr>
            <a:r>
              <a:rPr lang="de-DE" sz="16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Antrag auf Einkommensberechnung bei der zentralen Gebührenstelle</a:t>
            </a: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SzPct val="150000"/>
              <a:buFontTx/>
              <a:buChar char="-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nach Ihrem jährlichen Einkommen (vorletztes Jahr)</a:t>
            </a:r>
          </a:p>
          <a:p>
            <a:pPr marL="742950" lvl="1" indent="-285750">
              <a:buSzPct val="150000"/>
              <a:buFontTx/>
              <a:buChar char="-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Bei einem aktuellen Sozialleistungsbezug (z.B. vom Jobcenter)</a:t>
            </a:r>
          </a:p>
          <a:p>
            <a:pPr marL="742950" lvl="1" indent="-285750">
              <a:buSzPct val="150000"/>
              <a:buFontTx/>
              <a:buChar char="-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bei besonderen Belastungen aufgrund der wirtschaftlichen Jugendhilfe</a:t>
            </a:r>
            <a:endParaRPr lang="de-DE" sz="16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Rechteck: abgerundete Ecken 4">
            <a:extLst>
              <a:ext uri="{FF2B5EF4-FFF2-40B4-BE49-F238E27FC236}">
                <a16:creationId xmlns:a16="http://schemas.microsoft.com/office/drawing/2014/main" id="{1C0F682D-2B7B-5E0B-4F4E-01B86A95B23C}"/>
              </a:ext>
            </a:extLst>
          </p:cNvPr>
          <p:cNvSpPr txBox="1"/>
          <p:nvPr/>
        </p:nvSpPr>
        <p:spPr>
          <a:xfrm>
            <a:off x="895757" y="3380764"/>
            <a:ext cx="7352485" cy="899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>
              <a:spcBef>
                <a:spcPts val="0"/>
              </a:spcBef>
              <a:buClrTx/>
              <a:buSzPct val="150000"/>
            </a:pPr>
            <a:r>
              <a:rPr lang="de-DE" sz="16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Antrag bei Vorliegen sozialpädagogischen begründeten Notlagen bei der Bezirkssozialarbeit im Sozialbürgerhaus</a:t>
            </a: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SzPct val="150000"/>
              <a:buFontTx/>
              <a:buChar char="-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Voraussetzungen/Unterlagen bitte vor Ort erfragen</a:t>
            </a:r>
          </a:p>
        </p:txBody>
      </p:sp>
      <p:sp>
        <p:nvSpPr>
          <p:cNvPr id="8" name="Rechteck: abgerundete Ecken 4">
            <a:extLst>
              <a:ext uri="{FF2B5EF4-FFF2-40B4-BE49-F238E27FC236}">
                <a16:creationId xmlns:a16="http://schemas.microsoft.com/office/drawing/2014/main" id="{EF9B1FE5-28C8-E871-EA61-04BB8374995C}"/>
              </a:ext>
            </a:extLst>
          </p:cNvPr>
          <p:cNvSpPr txBox="1"/>
          <p:nvPr/>
        </p:nvSpPr>
        <p:spPr>
          <a:xfrm>
            <a:off x="895757" y="4423945"/>
            <a:ext cx="7352485" cy="49095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>
              <a:spcBef>
                <a:spcPts val="0"/>
              </a:spcBef>
              <a:buClrTx/>
              <a:buSzPct val="150000"/>
            </a:pPr>
            <a:r>
              <a:rPr lang="de-DE" sz="16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Antrag auf Geschwisterermäßigung</a:t>
            </a:r>
            <a:endParaRPr lang="de-DE" sz="16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" name="Rechteck: abgerundete Ecken 4">
            <a:extLst>
              <a:ext uri="{FF2B5EF4-FFF2-40B4-BE49-F238E27FC236}">
                <a16:creationId xmlns:a16="http://schemas.microsoft.com/office/drawing/2014/main" id="{34EF4962-1AB5-B2E7-8B53-CEC3B5D1BE77}"/>
              </a:ext>
            </a:extLst>
          </p:cNvPr>
          <p:cNvSpPr txBox="1"/>
          <p:nvPr/>
        </p:nvSpPr>
        <p:spPr>
          <a:xfrm>
            <a:off x="895757" y="5069391"/>
            <a:ext cx="7352485" cy="49095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>
              <a:spcBef>
                <a:spcPts val="0"/>
              </a:spcBef>
              <a:buClrTx/>
              <a:buSzPct val="150000"/>
            </a:pPr>
            <a:r>
              <a:rPr lang="de-DE" sz="1600" b="1" spc="-2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Kostenübernahme Mittagessen: Antrag auf Bildung &amp; Teilhabe (Jobcenter)</a:t>
            </a:r>
            <a:endParaRPr lang="de-DE" sz="1600" spc="-2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" name="Rechteck: abgerundete Ecken 4">
            <a:extLst>
              <a:ext uri="{FF2B5EF4-FFF2-40B4-BE49-F238E27FC236}">
                <a16:creationId xmlns:a16="http://schemas.microsoft.com/office/drawing/2014/main" id="{7570F4F5-7B13-2BC0-A68B-1B8347724D74}"/>
              </a:ext>
            </a:extLst>
          </p:cNvPr>
          <p:cNvSpPr txBox="1"/>
          <p:nvPr/>
        </p:nvSpPr>
        <p:spPr>
          <a:xfrm>
            <a:off x="895757" y="5810279"/>
            <a:ext cx="7352485" cy="49095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>
              <a:spcBef>
                <a:spcPts val="0"/>
              </a:spcBef>
              <a:buClrTx/>
              <a:buSzPct val="150000"/>
            </a:pPr>
            <a:r>
              <a:rPr lang="de-DE" sz="16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WICHTIG: Bitte halten Sie sich an die Fristen und geben Sie alle notwendigen Unterlagen so frühzeitig wie möglich mit</a:t>
            </a:r>
          </a:p>
        </p:txBody>
      </p:sp>
    </p:spTree>
    <p:extLst>
      <p:ext uri="{BB962C8B-B14F-4D97-AF65-F5344CB8AC3E}">
        <p14:creationId xmlns:p14="http://schemas.microsoft.com/office/powerpoint/2010/main" val="314963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C:\Users\a.herrmannnistler\AppData\Local\Microsoft\Windows\INetCache\Content.Word\Maskottchen-ohne-Himmel-Briefkopf-gespiegelt.jpg">
            <a:extLst>
              <a:ext uri="{FF2B5EF4-FFF2-40B4-BE49-F238E27FC236}">
                <a16:creationId xmlns:a16="http://schemas.microsoft.com/office/drawing/2014/main" id="{567D25A4-0E24-4269-8141-66620B987E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8876"/>
            <a:ext cx="1001949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CBC21658-8562-4C7B-8209-2B1DE2C92B6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58" y="301557"/>
            <a:ext cx="972000" cy="31756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B2E36C7-4CAE-4A3B-A895-0E4604DB3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60" y="-28876"/>
            <a:ext cx="972000" cy="344369"/>
          </a:xfrm>
          <a:prstGeom prst="rect">
            <a:avLst/>
          </a:prstGeom>
        </p:spPr>
      </p:pic>
      <p:pic>
        <p:nvPicPr>
          <p:cNvPr id="2" name="Picture 2" descr="W:\010-fotos\schule\inklusionfragen\Foto-0070.jpg">
            <a:extLst>
              <a:ext uri="{FF2B5EF4-FFF2-40B4-BE49-F238E27FC236}">
                <a16:creationId xmlns:a16="http://schemas.microsoft.com/office/drawing/2014/main" id="{5D5DCFB3-A28E-68FC-594A-7ABAA40F4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5113" y="1988977"/>
            <a:ext cx="2601798" cy="4094573"/>
          </a:xfrm>
          <a:prstGeom prst="rect">
            <a:avLst/>
          </a:prstGeom>
          <a:noFill/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8100108F-4DF4-4F0B-57C5-0F2361B3F7B3}"/>
              </a:ext>
            </a:extLst>
          </p:cNvPr>
          <p:cNvSpPr/>
          <p:nvPr/>
        </p:nvSpPr>
        <p:spPr>
          <a:xfrm>
            <a:off x="1338606" y="3244334"/>
            <a:ext cx="64667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>
              <a:latin typeface="Comic Sans MS" panose="030F0702030302020204" pitchFamily="66" charset="0"/>
            </a:endParaRPr>
          </a:p>
          <a:p>
            <a:endParaRPr lang="de-DE" dirty="0">
              <a:latin typeface="Comic Sans MS" panose="030F0702030302020204" pitchFamily="66" charset="0"/>
            </a:endParaRPr>
          </a:p>
          <a:p>
            <a:endParaRPr lang="de-DE" dirty="0">
              <a:latin typeface="Comic Sans MS" panose="030F0702030302020204" pitchFamily="66" charset="0"/>
            </a:endParaRPr>
          </a:p>
          <a:p>
            <a:endParaRPr lang="de-DE" dirty="0">
              <a:latin typeface="Comic Sans MS" panose="030F0702030302020204" pitchFamily="66" charset="0"/>
            </a:endParaRPr>
          </a:p>
          <a:p>
            <a:endParaRPr lang="de-DE" dirty="0">
              <a:latin typeface="Comic Sans MS" panose="030F0702030302020204" pitchFamily="66" charset="0"/>
            </a:endParaRPr>
          </a:p>
          <a:p>
            <a:endParaRPr lang="de-DE" dirty="0">
              <a:latin typeface="Comic Sans MS" panose="030F0702030302020204" pitchFamily="66" charset="0"/>
            </a:endParaRPr>
          </a:p>
          <a:p>
            <a:endParaRPr lang="de-DE" dirty="0">
              <a:latin typeface="Comic Sans MS" panose="030F0702030302020204" pitchFamily="66" charset="0"/>
            </a:endParaRPr>
          </a:p>
          <a:p>
            <a:endParaRPr lang="de-DE" dirty="0">
              <a:latin typeface="Comic Sans MS" panose="030F0702030302020204" pitchFamily="66" charset="0"/>
            </a:endParaRPr>
          </a:p>
          <a:p>
            <a:pPr algn="ctr"/>
            <a:endParaRPr lang="de-DE" dirty="0">
              <a:latin typeface="Comic Sans MS" panose="030F0702030302020204" pitchFamily="66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50846CE-907A-C928-B128-F20704F4F8A0}"/>
              </a:ext>
            </a:extLst>
          </p:cNvPr>
          <p:cNvGrpSpPr/>
          <p:nvPr/>
        </p:nvGrpSpPr>
        <p:grpSpPr>
          <a:xfrm>
            <a:off x="1270725" y="774450"/>
            <a:ext cx="6602547" cy="684000"/>
            <a:chOff x="182993" y="3086267"/>
            <a:chExt cx="6999804" cy="87048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Rechteck: abgerundete Ecken 5">
              <a:extLst>
                <a:ext uri="{FF2B5EF4-FFF2-40B4-BE49-F238E27FC236}">
                  <a16:creationId xmlns:a16="http://schemas.microsoft.com/office/drawing/2014/main" id="{FF3997BC-4B1F-E302-43CE-76DFE3F59D27}"/>
                </a:ext>
              </a:extLst>
            </p:cNvPr>
            <p:cNvSpPr/>
            <p:nvPr/>
          </p:nvSpPr>
          <p:spPr>
            <a:xfrm>
              <a:off x="342037" y="3086267"/>
              <a:ext cx="6840760" cy="87048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7" name="Rechteck: abgerundete Ecken 4">
              <a:extLst>
                <a:ext uri="{FF2B5EF4-FFF2-40B4-BE49-F238E27FC236}">
                  <a16:creationId xmlns:a16="http://schemas.microsoft.com/office/drawing/2014/main" id="{59975A09-A3EA-5501-88EB-869C0EE4A173}"/>
                </a:ext>
              </a:extLst>
            </p:cNvPr>
            <p:cNvSpPr txBox="1"/>
            <p:nvPr/>
          </p:nvSpPr>
          <p:spPr>
            <a:xfrm>
              <a:off x="182993" y="3126468"/>
              <a:ext cx="6815264" cy="81949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Sonstiges / offene Fragen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841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C:\Users\a.herrmannnistler\AppData\Local\Microsoft\Windows\INetCache\Content.Word\Maskottchen-ohne-Himmel-Briefkopf-gespiegelt.jpg">
            <a:extLst>
              <a:ext uri="{FF2B5EF4-FFF2-40B4-BE49-F238E27FC236}">
                <a16:creationId xmlns:a16="http://schemas.microsoft.com/office/drawing/2014/main" id="{567D25A4-0E24-4269-8141-66620B987E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8876"/>
            <a:ext cx="1001949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CBC21658-8562-4C7B-8209-2B1DE2C92B6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58" y="301557"/>
            <a:ext cx="972000" cy="31756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B2E36C7-4CAE-4A3B-A895-0E4604DB3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60" y="-28876"/>
            <a:ext cx="972000" cy="344369"/>
          </a:xfrm>
          <a:prstGeom prst="rect">
            <a:avLst/>
          </a:prstGeo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CCD65A9-30DC-140E-2731-C4AB77B03C35}"/>
              </a:ext>
            </a:extLst>
          </p:cNvPr>
          <p:cNvSpPr txBox="1">
            <a:spLocks/>
          </p:cNvSpPr>
          <p:nvPr/>
        </p:nvSpPr>
        <p:spPr>
          <a:xfrm>
            <a:off x="625288" y="1842247"/>
            <a:ext cx="8042618" cy="47140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endParaRPr lang="de-DE" sz="1600">
              <a:latin typeface="Comic Sans MS" panose="030F0702030302020204" pitchFamily="66" charset="0"/>
            </a:endParaRPr>
          </a:p>
          <a:p>
            <a:pPr marL="68580" indent="0">
              <a:buClrTx/>
              <a:buFont typeface="Wingdings 2" pitchFamily="18" charset="2"/>
              <a:buNone/>
            </a:pPr>
            <a:endParaRPr lang="de-DE" sz="1600" dirty="0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A4535E13-97AB-D111-27BE-52DD7748AC87}"/>
              </a:ext>
            </a:extLst>
          </p:cNvPr>
          <p:cNvSpPr/>
          <p:nvPr/>
        </p:nvSpPr>
        <p:spPr>
          <a:xfrm>
            <a:off x="1346412" y="708108"/>
            <a:ext cx="6452529" cy="682327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Themen des heutigen Abends</a:t>
            </a:r>
          </a:p>
        </p:txBody>
      </p:sp>
      <p:sp>
        <p:nvSpPr>
          <p:cNvPr id="10" name="Rechteck: abgerundete Ecken 4">
            <a:extLst>
              <a:ext uri="{FF2B5EF4-FFF2-40B4-BE49-F238E27FC236}">
                <a16:creationId xmlns:a16="http://schemas.microsoft.com/office/drawing/2014/main" id="{59A25ABC-E06E-20F7-9DF9-BF3033C3FF71}"/>
              </a:ext>
            </a:extLst>
          </p:cNvPr>
          <p:cNvSpPr txBox="1"/>
          <p:nvPr/>
        </p:nvSpPr>
        <p:spPr>
          <a:xfrm>
            <a:off x="1644187" y="1513913"/>
            <a:ext cx="5832000" cy="396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>
              <a:spcBef>
                <a:spcPts val="0"/>
              </a:spcBef>
              <a:buClrTx/>
              <a:buSzPct val="150000"/>
            </a:pPr>
            <a:r>
              <a:rPr lang="de-DE" sz="16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Vorstellung: Team &amp; Kinderschutz München</a:t>
            </a:r>
          </a:p>
        </p:txBody>
      </p:sp>
      <p:sp>
        <p:nvSpPr>
          <p:cNvPr id="11" name="Rechteck: abgerundete Ecken 4">
            <a:extLst>
              <a:ext uri="{FF2B5EF4-FFF2-40B4-BE49-F238E27FC236}">
                <a16:creationId xmlns:a16="http://schemas.microsoft.com/office/drawing/2014/main" id="{335009BE-04F9-008F-1A07-FFC051DEBE8B}"/>
              </a:ext>
            </a:extLst>
          </p:cNvPr>
          <p:cNvSpPr txBox="1"/>
          <p:nvPr/>
        </p:nvSpPr>
        <p:spPr>
          <a:xfrm>
            <a:off x="1637505" y="1953210"/>
            <a:ext cx="5832000" cy="396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defPPr>
              <a:defRPr lang="de-DE"/>
            </a:defPPr>
            <a:lvl1pPr>
              <a:spcBef>
                <a:spcPts val="0"/>
              </a:spcBef>
              <a:buClrTx/>
              <a:buSzPct val="150000"/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 b="1" dirty="0"/>
              <a:t>Konzept</a:t>
            </a:r>
          </a:p>
        </p:txBody>
      </p:sp>
      <p:sp>
        <p:nvSpPr>
          <p:cNvPr id="12" name="Rechteck: abgerundete Ecken 4">
            <a:extLst>
              <a:ext uri="{FF2B5EF4-FFF2-40B4-BE49-F238E27FC236}">
                <a16:creationId xmlns:a16="http://schemas.microsoft.com/office/drawing/2014/main" id="{E3C168FF-E9EB-C1E3-02C8-F89F2D889DF8}"/>
              </a:ext>
            </a:extLst>
          </p:cNvPr>
          <p:cNvSpPr txBox="1"/>
          <p:nvPr/>
        </p:nvSpPr>
        <p:spPr>
          <a:xfrm>
            <a:off x="1637502" y="2408070"/>
            <a:ext cx="5832000" cy="396000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  <a:buClrTx/>
              <a:buSzPct val="150000"/>
            </a:pPr>
            <a:r>
              <a:rPr lang="de-DE" sz="16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Ziele &amp; Schwerpunkte</a:t>
            </a:r>
          </a:p>
        </p:txBody>
      </p:sp>
      <p:sp>
        <p:nvSpPr>
          <p:cNvPr id="13" name="Rechteck: abgerundete Ecken 4">
            <a:extLst>
              <a:ext uri="{FF2B5EF4-FFF2-40B4-BE49-F238E27FC236}">
                <a16:creationId xmlns:a16="http://schemas.microsoft.com/office/drawing/2014/main" id="{FE6B0266-0187-2ECB-ED54-09804A114E93}"/>
              </a:ext>
            </a:extLst>
          </p:cNvPr>
          <p:cNvSpPr txBox="1"/>
          <p:nvPr/>
        </p:nvSpPr>
        <p:spPr>
          <a:xfrm>
            <a:off x="1637500" y="2874105"/>
            <a:ext cx="5832000" cy="396000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defPPr>
              <a:defRPr lang="de-DE"/>
            </a:defPPr>
            <a:lvl1pPr lvl="0">
              <a:spcBef>
                <a:spcPts val="0"/>
              </a:spcBef>
              <a:spcAft>
                <a:spcPts val="600"/>
              </a:spcAft>
              <a:buClrTx/>
              <a:buSzPct val="150000"/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 b="1" dirty="0"/>
              <a:t>KoGa - Struktur</a:t>
            </a:r>
          </a:p>
        </p:txBody>
      </p:sp>
      <p:sp>
        <p:nvSpPr>
          <p:cNvPr id="14" name="Rechteck: abgerundete Ecken 4">
            <a:extLst>
              <a:ext uri="{FF2B5EF4-FFF2-40B4-BE49-F238E27FC236}">
                <a16:creationId xmlns:a16="http://schemas.microsoft.com/office/drawing/2014/main" id="{403D1E64-EDC5-61BF-4632-F81CB61E567A}"/>
              </a:ext>
            </a:extLst>
          </p:cNvPr>
          <p:cNvSpPr txBox="1"/>
          <p:nvPr/>
        </p:nvSpPr>
        <p:spPr>
          <a:xfrm>
            <a:off x="1637499" y="3322046"/>
            <a:ext cx="5832000" cy="396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>
              <a:spcAft>
                <a:spcPts val="600"/>
              </a:spcAft>
              <a:buSzPct val="150000"/>
            </a:pPr>
            <a:r>
              <a:rPr lang="de-DE" sz="16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Mensa / Verpflegung</a:t>
            </a:r>
          </a:p>
        </p:txBody>
      </p:sp>
      <p:sp>
        <p:nvSpPr>
          <p:cNvPr id="15" name="Rechteck: abgerundete Ecken 4">
            <a:extLst>
              <a:ext uri="{FF2B5EF4-FFF2-40B4-BE49-F238E27FC236}">
                <a16:creationId xmlns:a16="http://schemas.microsoft.com/office/drawing/2014/main" id="{2EBBE820-0761-071E-ECE9-427706F8A85B}"/>
              </a:ext>
            </a:extLst>
          </p:cNvPr>
          <p:cNvSpPr txBox="1"/>
          <p:nvPr/>
        </p:nvSpPr>
        <p:spPr>
          <a:xfrm>
            <a:off x="1637498" y="4223452"/>
            <a:ext cx="5832000" cy="396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defPPr>
              <a:defRPr lang="de-DE"/>
            </a:defPPr>
            <a:lvl1pPr>
              <a:spcAft>
                <a:spcPts val="600"/>
              </a:spcAft>
              <a:buSzPct val="150000"/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 b="1" dirty="0"/>
              <a:t>Zusammenarbeit mit Eltern &amp; Elternbeirat</a:t>
            </a:r>
          </a:p>
        </p:txBody>
      </p:sp>
      <p:sp>
        <p:nvSpPr>
          <p:cNvPr id="18" name="Rechteck: abgerundete Ecken 4">
            <a:extLst>
              <a:ext uri="{FF2B5EF4-FFF2-40B4-BE49-F238E27FC236}">
                <a16:creationId xmlns:a16="http://schemas.microsoft.com/office/drawing/2014/main" id="{79387691-307A-366C-37DF-00AA1C477D6E}"/>
              </a:ext>
            </a:extLst>
          </p:cNvPr>
          <p:cNvSpPr txBox="1"/>
          <p:nvPr/>
        </p:nvSpPr>
        <p:spPr>
          <a:xfrm>
            <a:off x="1641971" y="3770305"/>
            <a:ext cx="5832000" cy="396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defPPr>
              <a:defRPr lang="de-DE"/>
            </a:defPPr>
            <a:lvl1pPr>
              <a:spcAft>
                <a:spcPts val="600"/>
              </a:spcAft>
              <a:buSzPct val="150000"/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 b="1" dirty="0"/>
              <a:t>Ferienbetreuung</a:t>
            </a:r>
          </a:p>
        </p:txBody>
      </p:sp>
      <p:sp>
        <p:nvSpPr>
          <p:cNvPr id="19" name="Rechteck: abgerundete Ecken 4">
            <a:extLst>
              <a:ext uri="{FF2B5EF4-FFF2-40B4-BE49-F238E27FC236}">
                <a16:creationId xmlns:a16="http://schemas.microsoft.com/office/drawing/2014/main" id="{B0DE5E8B-AB03-E5FE-B0CA-91472033CAFE}"/>
              </a:ext>
            </a:extLst>
          </p:cNvPr>
          <p:cNvSpPr txBox="1"/>
          <p:nvPr/>
        </p:nvSpPr>
        <p:spPr>
          <a:xfrm>
            <a:off x="1632705" y="4664548"/>
            <a:ext cx="5832000" cy="396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defPPr>
              <a:defRPr lang="de-DE"/>
            </a:defPPr>
            <a:lvl1pPr>
              <a:spcBef>
                <a:spcPts val="0"/>
              </a:spcBef>
              <a:buClrTx/>
              <a:buSzPct val="150000"/>
              <a:defRPr sz="16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 b="1" dirty="0"/>
              <a:t>Formalitäten</a:t>
            </a:r>
          </a:p>
        </p:txBody>
      </p:sp>
      <p:sp>
        <p:nvSpPr>
          <p:cNvPr id="20" name="Rechteck: abgerundete Ecken 4">
            <a:extLst>
              <a:ext uri="{FF2B5EF4-FFF2-40B4-BE49-F238E27FC236}">
                <a16:creationId xmlns:a16="http://schemas.microsoft.com/office/drawing/2014/main" id="{66E55B81-FFA2-6D0A-FDBF-DF09EFB4EE32}"/>
              </a:ext>
            </a:extLst>
          </p:cNvPr>
          <p:cNvSpPr txBox="1"/>
          <p:nvPr/>
        </p:nvSpPr>
        <p:spPr>
          <a:xfrm>
            <a:off x="1632706" y="5107853"/>
            <a:ext cx="5832000" cy="39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ClrTx/>
              <a:buSzPct val="150000"/>
            </a:pPr>
            <a:r>
              <a:rPr lang="de-DE" sz="16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Schnuppertage</a:t>
            </a:r>
          </a:p>
        </p:txBody>
      </p:sp>
      <p:sp>
        <p:nvSpPr>
          <p:cNvPr id="21" name="Rechteck: abgerundete Ecken 4">
            <a:extLst>
              <a:ext uri="{FF2B5EF4-FFF2-40B4-BE49-F238E27FC236}">
                <a16:creationId xmlns:a16="http://schemas.microsoft.com/office/drawing/2014/main" id="{80E083FF-72AE-49AF-A602-2FD58CC4C4C4}"/>
              </a:ext>
            </a:extLst>
          </p:cNvPr>
          <p:cNvSpPr txBox="1"/>
          <p:nvPr/>
        </p:nvSpPr>
        <p:spPr>
          <a:xfrm>
            <a:off x="1632707" y="5551026"/>
            <a:ext cx="5832000" cy="39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ClrTx/>
              <a:buSzPct val="150000"/>
            </a:pPr>
            <a:r>
              <a:rPr lang="de-DE" sz="16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 Schultag &amp; 1. Schulwoche</a:t>
            </a:r>
          </a:p>
        </p:txBody>
      </p:sp>
      <p:sp>
        <p:nvSpPr>
          <p:cNvPr id="22" name="Rechteck: abgerundete Ecken 4">
            <a:extLst>
              <a:ext uri="{FF2B5EF4-FFF2-40B4-BE49-F238E27FC236}">
                <a16:creationId xmlns:a16="http://schemas.microsoft.com/office/drawing/2014/main" id="{3BE85F47-51FA-DCFB-2DCD-197A00BAF867}"/>
              </a:ext>
            </a:extLst>
          </p:cNvPr>
          <p:cNvSpPr txBox="1"/>
          <p:nvPr/>
        </p:nvSpPr>
        <p:spPr>
          <a:xfrm>
            <a:off x="1623734" y="5998556"/>
            <a:ext cx="5832000" cy="39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ClrTx/>
              <a:buSzPct val="150000"/>
            </a:pPr>
            <a:r>
              <a:rPr lang="de-DE" sz="1600" b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Schließtage</a:t>
            </a:r>
            <a:endParaRPr lang="de-DE" sz="1600" b="1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5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C:\Users\a.herrmannnistler\AppData\Local\Microsoft\Windows\INetCache\Content.Word\Maskottchen-ohne-Himmel-Briefkopf-gespiegelt.jpg">
            <a:extLst>
              <a:ext uri="{FF2B5EF4-FFF2-40B4-BE49-F238E27FC236}">
                <a16:creationId xmlns:a16="http://schemas.microsoft.com/office/drawing/2014/main" id="{567D25A4-0E24-4269-8141-66620B987E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8876"/>
            <a:ext cx="1001949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CBC21658-8562-4C7B-8209-2B1DE2C92B6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58" y="301557"/>
            <a:ext cx="972000" cy="31756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B2E36C7-4CAE-4A3B-A895-0E4604DB3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60" y="-28876"/>
            <a:ext cx="972000" cy="344369"/>
          </a:xfrm>
          <a:prstGeom prst="rect">
            <a:avLst/>
          </a:prstGeo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CCD65A9-30DC-140E-2731-C4AB77B03C35}"/>
              </a:ext>
            </a:extLst>
          </p:cNvPr>
          <p:cNvSpPr txBox="1">
            <a:spLocks/>
          </p:cNvSpPr>
          <p:nvPr/>
        </p:nvSpPr>
        <p:spPr>
          <a:xfrm>
            <a:off x="625288" y="1842247"/>
            <a:ext cx="8042618" cy="47140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endParaRPr lang="de-DE" sz="1600">
              <a:latin typeface="Comic Sans MS" panose="030F0702030302020204" pitchFamily="66" charset="0"/>
            </a:endParaRPr>
          </a:p>
          <a:p>
            <a:pPr marL="68580" indent="0">
              <a:buClrTx/>
              <a:buFont typeface="Wingdings 2" pitchFamily="18" charset="2"/>
              <a:buNone/>
            </a:pPr>
            <a:endParaRPr lang="de-DE" sz="1600" dirty="0"/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85023E07-DFE4-00DC-BABA-DDD84623544B}"/>
              </a:ext>
            </a:extLst>
          </p:cNvPr>
          <p:cNvSpPr/>
          <p:nvPr/>
        </p:nvSpPr>
        <p:spPr>
          <a:xfrm>
            <a:off x="1346412" y="708108"/>
            <a:ext cx="6452529" cy="682327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Ziele &amp; Schwerpunkte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352E655F-85D6-1CAD-917E-598944F5D506}"/>
              </a:ext>
            </a:extLst>
          </p:cNvPr>
          <p:cNvSpPr/>
          <p:nvPr/>
        </p:nvSpPr>
        <p:spPr>
          <a:xfrm>
            <a:off x="1089211" y="3133789"/>
            <a:ext cx="2178424" cy="11612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Individuelle Förderung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0A4EE29-501F-72A1-1620-2E0DD60B2E0C}"/>
              </a:ext>
            </a:extLst>
          </p:cNvPr>
          <p:cNvSpPr/>
          <p:nvPr/>
        </p:nvSpPr>
        <p:spPr>
          <a:xfrm>
            <a:off x="6256244" y="4569759"/>
            <a:ext cx="2110069" cy="927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Kulturelle Förderung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234CA28C-61CE-7B11-46E9-210F9F9E4029}"/>
              </a:ext>
            </a:extLst>
          </p:cNvPr>
          <p:cNvSpPr/>
          <p:nvPr/>
        </p:nvSpPr>
        <p:spPr>
          <a:xfrm>
            <a:off x="863972" y="5345206"/>
            <a:ext cx="2178424" cy="927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Bewegung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1B78C19-6ADA-2FD5-9680-557176684648}"/>
              </a:ext>
            </a:extLst>
          </p:cNvPr>
          <p:cNvSpPr/>
          <p:nvPr/>
        </p:nvSpPr>
        <p:spPr>
          <a:xfrm>
            <a:off x="3380813" y="2438250"/>
            <a:ext cx="1741394" cy="927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Freies Spiel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E52E87F5-4B8A-D2F0-BF0E-09E5942635D2}"/>
              </a:ext>
            </a:extLst>
          </p:cNvPr>
          <p:cNvSpPr/>
          <p:nvPr/>
        </p:nvSpPr>
        <p:spPr>
          <a:xfrm>
            <a:off x="5122207" y="1592807"/>
            <a:ext cx="2178424" cy="927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Vielfältigkeit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735919F3-FD89-384A-83E2-764AD65053B5}"/>
              </a:ext>
            </a:extLst>
          </p:cNvPr>
          <p:cNvSpPr/>
          <p:nvPr/>
        </p:nvSpPr>
        <p:spPr>
          <a:xfrm>
            <a:off x="3328147" y="3949988"/>
            <a:ext cx="2178424" cy="927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Partizipation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EA6B2FC4-364B-BD4B-92D1-FFA4C4521160}"/>
              </a:ext>
            </a:extLst>
          </p:cNvPr>
          <p:cNvSpPr/>
          <p:nvPr/>
        </p:nvSpPr>
        <p:spPr>
          <a:xfrm>
            <a:off x="5331758" y="3198944"/>
            <a:ext cx="2991971" cy="927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Selbstständigkeit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C51781AA-7390-A05A-5595-64922D51E84D}"/>
              </a:ext>
            </a:extLst>
          </p:cNvPr>
          <p:cNvSpPr/>
          <p:nvPr/>
        </p:nvSpPr>
        <p:spPr>
          <a:xfrm>
            <a:off x="1089211" y="1512794"/>
            <a:ext cx="2238936" cy="927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Musikalische Bildung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869F8105-A4FC-B530-AE97-AABEBF68A050}"/>
              </a:ext>
            </a:extLst>
          </p:cNvPr>
          <p:cNvSpPr/>
          <p:nvPr/>
        </p:nvSpPr>
        <p:spPr>
          <a:xfrm>
            <a:off x="3792069" y="5345205"/>
            <a:ext cx="2293845" cy="927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Kinderschutz</a:t>
            </a:r>
          </a:p>
        </p:txBody>
      </p:sp>
    </p:spTree>
    <p:extLst>
      <p:ext uri="{BB962C8B-B14F-4D97-AF65-F5344CB8AC3E}">
        <p14:creationId xmlns:p14="http://schemas.microsoft.com/office/powerpoint/2010/main" val="308364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C:\Users\a.herrmannnistler\AppData\Local\Microsoft\Windows\INetCache\Content.Word\Maskottchen-ohne-Himmel-Briefkopf-gespiegelt.jpg">
            <a:extLst>
              <a:ext uri="{FF2B5EF4-FFF2-40B4-BE49-F238E27FC236}">
                <a16:creationId xmlns:a16="http://schemas.microsoft.com/office/drawing/2014/main" id="{567D25A4-0E24-4269-8141-66620B987E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8876"/>
            <a:ext cx="1001949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CBC21658-8562-4C7B-8209-2B1DE2C92B6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58" y="301557"/>
            <a:ext cx="972000" cy="31756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B2E36C7-4CAE-4A3B-A895-0E4604DB3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60" y="-28876"/>
            <a:ext cx="972000" cy="344369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ABE659B-C348-7EF1-D7A6-88A6EAAD4A60}"/>
              </a:ext>
            </a:extLst>
          </p:cNvPr>
          <p:cNvGrpSpPr/>
          <p:nvPr/>
        </p:nvGrpSpPr>
        <p:grpSpPr>
          <a:xfrm>
            <a:off x="1344690" y="806816"/>
            <a:ext cx="6451200" cy="684000"/>
            <a:chOff x="182993" y="3086267"/>
            <a:chExt cx="6999804" cy="87048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D70879A7-01FB-EFB6-3F21-0DC1B8F45EAD}"/>
                </a:ext>
              </a:extLst>
            </p:cNvPr>
            <p:cNvSpPr/>
            <p:nvPr/>
          </p:nvSpPr>
          <p:spPr>
            <a:xfrm>
              <a:off x="342037" y="3086267"/>
              <a:ext cx="6840760" cy="87048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4" name="Rechteck: abgerundete Ecken 4">
              <a:extLst>
                <a:ext uri="{FF2B5EF4-FFF2-40B4-BE49-F238E27FC236}">
                  <a16:creationId xmlns:a16="http://schemas.microsoft.com/office/drawing/2014/main" id="{18EA144B-2F72-F647-B485-B7148C9E69B6}"/>
                </a:ext>
              </a:extLst>
            </p:cNvPr>
            <p:cNvSpPr txBox="1"/>
            <p:nvPr/>
          </p:nvSpPr>
          <p:spPr>
            <a:xfrm>
              <a:off x="182993" y="3126468"/>
              <a:ext cx="6815264" cy="81949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  </a:t>
              </a:r>
              <a:r>
                <a:rPr lang="de-DE" sz="20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KoGa – Gruppen- und Teamstruktur</a:t>
              </a:r>
              <a:endParaRPr lang="de-DE" sz="2000" b="1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Rechteck 5">
            <a:extLst>
              <a:ext uri="{FF2B5EF4-FFF2-40B4-BE49-F238E27FC236}">
                <a16:creationId xmlns:a16="http://schemas.microsoft.com/office/drawing/2014/main" id="{45709816-D705-B65E-B8E1-74638461B4BF}"/>
              </a:ext>
            </a:extLst>
          </p:cNvPr>
          <p:cNvSpPr/>
          <p:nvPr/>
        </p:nvSpPr>
        <p:spPr>
          <a:xfrm>
            <a:off x="1707776" y="3429000"/>
            <a:ext cx="5748618" cy="27230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Gleichschenkliges Dreieck 6">
            <a:extLst>
              <a:ext uri="{FF2B5EF4-FFF2-40B4-BE49-F238E27FC236}">
                <a16:creationId xmlns:a16="http://schemas.microsoft.com/office/drawing/2014/main" id="{BAA2700B-CF3A-02FE-A4C0-747E4DB3ECA7}"/>
              </a:ext>
            </a:extLst>
          </p:cNvPr>
          <p:cNvSpPr/>
          <p:nvPr/>
        </p:nvSpPr>
        <p:spPr>
          <a:xfrm>
            <a:off x="1694330" y="1855695"/>
            <a:ext cx="5768788" cy="1573306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Comic Sans MS" panose="030F0702030302020204" pitchFamily="66" charset="0"/>
              </a:rPr>
              <a:t>teiloffenes Konzept</a:t>
            </a:r>
          </a:p>
          <a:p>
            <a:pPr algn="ctr"/>
            <a:r>
              <a:rPr lang="de-DE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(inklusive gebundener Ganztag)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255BA9D1-D8C5-B8D8-CCC7-AF99C29E60D0}"/>
              </a:ext>
            </a:extLst>
          </p:cNvPr>
          <p:cNvSpPr/>
          <p:nvPr/>
        </p:nvSpPr>
        <p:spPr>
          <a:xfrm>
            <a:off x="2400300" y="5002306"/>
            <a:ext cx="1660712" cy="1017289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Comic Sans MS" panose="030F0702030302020204" pitchFamily="66" charset="0"/>
              </a:rPr>
              <a:t>Lernhaus A (Klasse 1)</a:t>
            </a:r>
          </a:p>
          <a:p>
            <a:pPr algn="ctr"/>
            <a:r>
              <a:rPr lang="de-DE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3 Gruppen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E21FAE0B-255C-213A-8C94-06A8F4419AFB}"/>
              </a:ext>
            </a:extLst>
          </p:cNvPr>
          <p:cNvSpPr/>
          <p:nvPr/>
        </p:nvSpPr>
        <p:spPr>
          <a:xfrm>
            <a:off x="5058336" y="5002305"/>
            <a:ext cx="1660712" cy="1017289"/>
          </a:xfrm>
          <a:prstGeom prst="round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Comic Sans MS" panose="030F0702030302020204" pitchFamily="66" charset="0"/>
              </a:rPr>
              <a:t>Lernhaus B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latin typeface="Comic Sans MS" panose="030F0702030302020204" pitchFamily="66" charset="0"/>
              </a:rPr>
              <a:t>(Klasse 2)</a:t>
            </a:r>
          </a:p>
          <a:p>
            <a:pPr algn="ctr"/>
            <a:r>
              <a:rPr lang="de-DE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2 Gruppen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C16D9A2C-E657-B3E9-8685-3832909B5520}"/>
              </a:ext>
            </a:extLst>
          </p:cNvPr>
          <p:cNvSpPr/>
          <p:nvPr/>
        </p:nvSpPr>
        <p:spPr>
          <a:xfrm>
            <a:off x="2400300" y="3691216"/>
            <a:ext cx="1660712" cy="1017289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Comic Sans MS" panose="030F0702030302020204" pitchFamily="66" charset="0"/>
              </a:rPr>
              <a:t>Lernhaus C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latin typeface="Comic Sans MS" panose="030F0702030302020204" pitchFamily="66" charset="0"/>
              </a:rPr>
              <a:t>(Klasse 4)</a:t>
            </a:r>
          </a:p>
          <a:p>
            <a:pPr algn="ctr"/>
            <a:r>
              <a:rPr lang="de-DE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3 Gruppen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16EF292A-A553-3453-CB8E-5B03E7AB6301}"/>
              </a:ext>
            </a:extLst>
          </p:cNvPr>
          <p:cNvSpPr/>
          <p:nvPr/>
        </p:nvSpPr>
        <p:spPr>
          <a:xfrm>
            <a:off x="5058336" y="3691215"/>
            <a:ext cx="1660712" cy="10172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  <a:latin typeface="Comic Sans MS" panose="030F0702030302020204" pitchFamily="66" charset="0"/>
              </a:rPr>
              <a:t>Lernhaus D</a:t>
            </a:r>
          </a:p>
          <a:p>
            <a:pPr algn="ctr"/>
            <a:r>
              <a:rPr lang="de-DE" b="1" dirty="0">
                <a:solidFill>
                  <a:schemeClr val="tx1"/>
                </a:solidFill>
                <a:latin typeface="Comic Sans MS" panose="030F0702030302020204" pitchFamily="66" charset="0"/>
              </a:rPr>
              <a:t>(Klasse 3)</a:t>
            </a:r>
          </a:p>
          <a:p>
            <a:pPr algn="ctr"/>
            <a:r>
              <a:rPr lang="de-DE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3 Gruppen</a:t>
            </a:r>
          </a:p>
        </p:txBody>
      </p:sp>
      <p:sp>
        <p:nvSpPr>
          <p:cNvPr id="12" name="Pfeil: nach links und rechts 11">
            <a:extLst>
              <a:ext uri="{FF2B5EF4-FFF2-40B4-BE49-F238E27FC236}">
                <a16:creationId xmlns:a16="http://schemas.microsoft.com/office/drawing/2014/main" id="{1C2198DA-1C41-A1FC-9366-509D8C0EB003}"/>
              </a:ext>
            </a:extLst>
          </p:cNvPr>
          <p:cNvSpPr/>
          <p:nvPr/>
        </p:nvSpPr>
        <p:spPr>
          <a:xfrm>
            <a:off x="4303054" y="4195480"/>
            <a:ext cx="551330" cy="168088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Pfeil: nach links und rechts 12">
            <a:extLst>
              <a:ext uri="{FF2B5EF4-FFF2-40B4-BE49-F238E27FC236}">
                <a16:creationId xmlns:a16="http://schemas.microsoft.com/office/drawing/2014/main" id="{30E2571E-2526-3C36-2599-46EEA4B8AD88}"/>
              </a:ext>
            </a:extLst>
          </p:cNvPr>
          <p:cNvSpPr/>
          <p:nvPr/>
        </p:nvSpPr>
        <p:spPr>
          <a:xfrm>
            <a:off x="4284009" y="5463881"/>
            <a:ext cx="551330" cy="168088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80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C:\Users\a.herrmannnistler\AppData\Local\Microsoft\Windows\INetCache\Content.Word\Maskottchen-ohne-Himmel-Briefkopf-gespiegelt.jpg">
            <a:extLst>
              <a:ext uri="{FF2B5EF4-FFF2-40B4-BE49-F238E27FC236}">
                <a16:creationId xmlns:a16="http://schemas.microsoft.com/office/drawing/2014/main" id="{567D25A4-0E24-4269-8141-66620B987E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8876"/>
            <a:ext cx="1001949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CBC21658-8562-4C7B-8209-2B1DE2C92B6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58" y="301557"/>
            <a:ext cx="972000" cy="31756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B2E36C7-4CAE-4A3B-A895-0E4604DB3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60" y="-28876"/>
            <a:ext cx="972000" cy="344369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DABEB96-7DFF-5A93-9434-16C6BCF05D34}"/>
              </a:ext>
            </a:extLst>
          </p:cNvPr>
          <p:cNvGrpSpPr/>
          <p:nvPr/>
        </p:nvGrpSpPr>
        <p:grpSpPr>
          <a:xfrm>
            <a:off x="1270726" y="806816"/>
            <a:ext cx="6602547" cy="684000"/>
            <a:chOff x="182993" y="3086267"/>
            <a:chExt cx="6999804" cy="87048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FD8D0F5D-9443-5942-DD94-C4AA65170880}"/>
                </a:ext>
              </a:extLst>
            </p:cNvPr>
            <p:cNvSpPr/>
            <p:nvPr/>
          </p:nvSpPr>
          <p:spPr>
            <a:xfrm>
              <a:off x="342037" y="3086267"/>
              <a:ext cx="6840760" cy="87048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15" name="Rechteck: abgerundete Ecken 4">
              <a:extLst>
                <a:ext uri="{FF2B5EF4-FFF2-40B4-BE49-F238E27FC236}">
                  <a16:creationId xmlns:a16="http://schemas.microsoft.com/office/drawing/2014/main" id="{DBF410BC-455A-98F3-C238-8A7D9BBC9EB3}"/>
                </a:ext>
              </a:extLst>
            </p:cNvPr>
            <p:cNvSpPr txBox="1"/>
            <p:nvPr/>
          </p:nvSpPr>
          <p:spPr>
            <a:xfrm>
              <a:off x="182993" y="3126468"/>
              <a:ext cx="6815264" cy="81949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  </a:t>
              </a:r>
              <a:r>
                <a:rPr lang="de-DE" sz="20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KoGa-Tagesablauf</a:t>
              </a:r>
            </a:p>
          </p:txBody>
        </p:sp>
      </p:grpSp>
      <p:sp>
        <p:nvSpPr>
          <p:cNvPr id="17" name="Rechteck: abgerundete Ecken 4">
            <a:extLst>
              <a:ext uri="{FF2B5EF4-FFF2-40B4-BE49-F238E27FC236}">
                <a16:creationId xmlns:a16="http://schemas.microsoft.com/office/drawing/2014/main" id="{17533A24-D1BB-0FAC-004E-FFD65D6BF3B2}"/>
              </a:ext>
            </a:extLst>
          </p:cNvPr>
          <p:cNvSpPr txBox="1"/>
          <p:nvPr/>
        </p:nvSpPr>
        <p:spPr>
          <a:xfrm>
            <a:off x="4695941" y="2210241"/>
            <a:ext cx="3190402" cy="6531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</a:pPr>
            <a:r>
              <a:rPr lang="de-DE" sz="16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KoGa bis Buchungszeit   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</a:pPr>
            <a:r>
              <a:rPr lang="de-DE" sz="16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(max. bis 18h)</a:t>
            </a: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: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Mittagessen, Lernzeit, Frei</a:t>
            </a: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zeit</a:t>
            </a:r>
            <a:endParaRPr lang="de-DE" sz="1600" kern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hteck: abgerundete Ecken 4">
            <a:extLst>
              <a:ext uri="{FF2B5EF4-FFF2-40B4-BE49-F238E27FC236}">
                <a16:creationId xmlns:a16="http://schemas.microsoft.com/office/drawing/2014/main" id="{13FFF240-95DF-5541-EF6A-60A8553A9B27}"/>
              </a:ext>
            </a:extLst>
          </p:cNvPr>
          <p:cNvSpPr txBox="1"/>
          <p:nvPr/>
        </p:nvSpPr>
        <p:spPr>
          <a:xfrm>
            <a:off x="1285890" y="2216461"/>
            <a:ext cx="2723619" cy="653376"/>
          </a:xfrm>
          <a:prstGeom prst="rect">
            <a:avLst/>
          </a:prstGeom>
          <a:gradFill>
            <a:gsLst>
              <a:gs pos="0">
                <a:schemeClr val="bg1"/>
              </a:gs>
              <a:gs pos="71000">
                <a:srgbClr val="FF66CC"/>
              </a:gs>
              <a:gs pos="91500">
                <a:srgbClr val="FF66CC"/>
              </a:gs>
              <a:gs pos="83000">
                <a:srgbClr val="FF66CC"/>
              </a:gs>
              <a:gs pos="100000">
                <a:srgbClr val="FF66CC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</a:pPr>
            <a:r>
              <a:rPr lang="de-DE" sz="16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Unterricht (bis 11.20h/12.20h/13.05h)</a:t>
            </a:r>
          </a:p>
        </p:txBody>
      </p:sp>
      <p:sp>
        <p:nvSpPr>
          <p:cNvPr id="19" name="Rechteck: abgerundete Ecken 4">
            <a:extLst>
              <a:ext uri="{FF2B5EF4-FFF2-40B4-BE49-F238E27FC236}">
                <a16:creationId xmlns:a16="http://schemas.microsoft.com/office/drawing/2014/main" id="{5F43F011-61A2-D3E1-4D6D-DCC401055F27}"/>
              </a:ext>
            </a:extLst>
          </p:cNvPr>
          <p:cNvSpPr txBox="1"/>
          <p:nvPr/>
        </p:nvSpPr>
        <p:spPr>
          <a:xfrm>
            <a:off x="5503720" y="3717107"/>
            <a:ext cx="2382623" cy="6531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</a:pPr>
            <a:r>
              <a:rPr lang="de-DE" sz="16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KoGa bis Buchungszeit (max. bis 18h):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(Mittagessen), Freizeit</a:t>
            </a:r>
            <a:endParaRPr lang="de-DE" sz="1600" kern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hteck: abgerundete Ecken 4">
            <a:extLst>
              <a:ext uri="{FF2B5EF4-FFF2-40B4-BE49-F238E27FC236}">
                <a16:creationId xmlns:a16="http://schemas.microsoft.com/office/drawing/2014/main" id="{99C4D5E6-7445-559D-7B0A-8F7B0EC607C4}"/>
              </a:ext>
            </a:extLst>
          </p:cNvPr>
          <p:cNvSpPr txBox="1"/>
          <p:nvPr/>
        </p:nvSpPr>
        <p:spPr>
          <a:xfrm>
            <a:off x="1285891" y="3717107"/>
            <a:ext cx="3540113" cy="653376"/>
          </a:xfrm>
          <a:prstGeom prst="rect">
            <a:avLst/>
          </a:prstGeom>
          <a:gradFill>
            <a:gsLst>
              <a:gs pos="0">
                <a:schemeClr val="bg1"/>
              </a:gs>
              <a:gs pos="71000">
                <a:srgbClr val="FF66CC"/>
              </a:gs>
              <a:gs pos="91500">
                <a:srgbClr val="FF66CC"/>
              </a:gs>
              <a:gs pos="83000">
                <a:srgbClr val="FF66CC"/>
              </a:gs>
              <a:gs pos="100000">
                <a:srgbClr val="FF66CC"/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spcBef>
                <a:spcPct val="0"/>
              </a:spcBef>
            </a:pPr>
            <a:r>
              <a:rPr lang="de-DE" sz="16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Unterricht </a:t>
            </a:r>
          </a:p>
          <a:p>
            <a:pPr lvl="0" algn="ctr" defTabSz="889000">
              <a:spcBef>
                <a:spcPct val="0"/>
              </a:spcBef>
            </a:pPr>
            <a:r>
              <a:rPr lang="de-DE" sz="16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(</a:t>
            </a: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M</a:t>
            </a:r>
            <a:r>
              <a:rPr lang="de-DE" sz="16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o-Do: bis 15.30h, Fr: bis 13.05h)</a:t>
            </a:r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63D8257B-B7F1-DFA9-9E60-700AE7B660E7}"/>
              </a:ext>
            </a:extLst>
          </p:cNvPr>
          <p:cNvSpPr/>
          <p:nvPr/>
        </p:nvSpPr>
        <p:spPr>
          <a:xfrm flipV="1">
            <a:off x="4135347" y="2484483"/>
            <a:ext cx="437606" cy="22999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C65F5B5A-7C97-6BBB-C4D4-7858A1FB25A8}"/>
              </a:ext>
            </a:extLst>
          </p:cNvPr>
          <p:cNvSpPr/>
          <p:nvPr/>
        </p:nvSpPr>
        <p:spPr>
          <a:xfrm flipV="1">
            <a:off x="4954203" y="3977047"/>
            <a:ext cx="437606" cy="22999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: abgerundete Ecken 4">
            <a:extLst>
              <a:ext uri="{FF2B5EF4-FFF2-40B4-BE49-F238E27FC236}">
                <a16:creationId xmlns:a16="http://schemas.microsoft.com/office/drawing/2014/main" id="{71933A4C-DF73-7798-8568-7664A6DD8CF4}"/>
              </a:ext>
            </a:extLst>
          </p:cNvPr>
          <p:cNvSpPr txBox="1"/>
          <p:nvPr/>
        </p:nvSpPr>
        <p:spPr>
          <a:xfrm>
            <a:off x="1280171" y="1749993"/>
            <a:ext cx="3364258" cy="29136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</a:pPr>
            <a:r>
              <a:rPr lang="de-DE" sz="1600" b="1" u="sng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Flexible Variante:</a:t>
            </a:r>
          </a:p>
        </p:txBody>
      </p:sp>
      <p:sp>
        <p:nvSpPr>
          <p:cNvPr id="26" name="Rechteck: abgerundete Ecken 4">
            <a:extLst>
              <a:ext uri="{FF2B5EF4-FFF2-40B4-BE49-F238E27FC236}">
                <a16:creationId xmlns:a16="http://schemas.microsoft.com/office/drawing/2014/main" id="{5CF50FEC-FEFF-4E0D-6282-D97A825CA4C8}"/>
              </a:ext>
            </a:extLst>
          </p:cNvPr>
          <p:cNvSpPr txBox="1"/>
          <p:nvPr/>
        </p:nvSpPr>
        <p:spPr>
          <a:xfrm>
            <a:off x="1280171" y="3246272"/>
            <a:ext cx="5970707" cy="29136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</a:pPr>
            <a:r>
              <a:rPr lang="de-DE" sz="1600" b="1" u="sng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Rhythmisierte Variante (nach dem </a:t>
            </a:r>
            <a:r>
              <a:rPr lang="de-DE" sz="1600" b="1" u="sng" kern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gebundenden</a:t>
            </a:r>
            <a:r>
              <a:rPr lang="de-DE" sz="1600" b="1" u="sng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 Ganztag):</a:t>
            </a:r>
          </a:p>
        </p:txBody>
      </p:sp>
      <p:sp>
        <p:nvSpPr>
          <p:cNvPr id="27" name="Rechteck: abgerundete Ecken 4">
            <a:extLst>
              <a:ext uri="{FF2B5EF4-FFF2-40B4-BE49-F238E27FC236}">
                <a16:creationId xmlns:a16="http://schemas.microsoft.com/office/drawing/2014/main" id="{FFC18226-E5EF-7257-C4D8-3897A9A4F268}"/>
              </a:ext>
            </a:extLst>
          </p:cNvPr>
          <p:cNvSpPr txBox="1"/>
          <p:nvPr/>
        </p:nvSpPr>
        <p:spPr>
          <a:xfrm>
            <a:off x="1289517" y="4823225"/>
            <a:ext cx="2697912" cy="4007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</a:pPr>
            <a:r>
              <a:rPr lang="de-DE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Unterrichtsende bis 14h:</a:t>
            </a:r>
          </a:p>
        </p:txBody>
      </p:sp>
      <p:sp>
        <p:nvSpPr>
          <p:cNvPr id="28" name="Rechteck: abgerundete Ecken 4">
            <a:extLst>
              <a:ext uri="{FF2B5EF4-FFF2-40B4-BE49-F238E27FC236}">
                <a16:creationId xmlns:a16="http://schemas.microsoft.com/office/drawing/2014/main" id="{1258AC69-60D3-8CDF-31CF-A8807D8B28EA}"/>
              </a:ext>
            </a:extLst>
          </p:cNvPr>
          <p:cNvSpPr txBox="1"/>
          <p:nvPr/>
        </p:nvSpPr>
        <p:spPr>
          <a:xfrm>
            <a:off x="4155844" y="4829008"/>
            <a:ext cx="1499347" cy="4007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</a:pPr>
            <a:r>
              <a:rPr lang="de-DE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14h bis 15h:</a:t>
            </a:r>
            <a:endParaRPr lang="de-DE" sz="1600" b="1" kern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echteck: abgerundete Ecken 4">
            <a:extLst>
              <a:ext uri="{FF2B5EF4-FFF2-40B4-BE49-F238E27FC236}">
                <a16:creationId xmlns:a16="http://schemas.microsoft.com/office/drawing/2014/main" id="{901CB9B2-B39A-EF1D-5697-F61555669AF1}"/>
              </a:ext>
            </a:extLst>
          </p:cNvPr>
          <p:cNvSpPr txBox="1"/>
          <p:nvPr/>
        </p:nvSpPr>
        <p:spPr>
          <a:xfrm>
            <a:off x="5828290" y="4815930"/>
            <a:ext cx="2063773" cy="4007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</a:pPr>
            <a:r>
              <a:rPr lang="de-DE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15h bis 18h:</a:t>
            </a:r>
            <a:endParaRPr lang="de-DE" sz="1600" b="1" kern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echteck: abgerundete Ecken 4">
            <a:extLst>
              <a:ext uri="{FF2B5EF4-FFF2-40B4-BE49-F238E27FC236}">
                <a16:creationId xmlns:a16="http://schemas.microsoft.com/office/drawing/2014/main" id="{D2960981-25E5-831F-C61A-DB6AC5C44AF7}"/>
              </a:ext>
            </a:extLst>
          </p:cNvPr>
          <p:cNvSpPr txBox="1"/>
          <p:nvPr/>
        </p:nvSpPr>
        <p:spPr>
          <a:xfrm>
            <a:off x="1285891" y="5223974"/>
            <a:ext cx="2697912" cy="4007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</a:pPr>
            <a:r>
              <a:rPr lang="de-DE" sz="16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Mittagessen </a:t>
            </a: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/ Freizeit</a:t>
            </a:r>
            <a:endParaRPr lang="de-DE" sz="1600" kern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echteck: abgerundete Ecken 4">
            <a:extLst>
              <a:ext uri="{FF2B5EF4-FFF2-40B4-BE49-F238E27FC236}">
                <a16:creationId xmlns:a16="http://schemas.microsoft.com/office/drawing/2014/main" id="{EAEA4008-EBAC-D078-1A97-3F6918DE03FE}"/>
              </a:ext>
            </a:extLst>
          </p:cNvPr>
          <p:cNvSpPr txBox="1"/>
          <p:nvPr/>
        </p:nvSpPr>
        <p:spPr>
          <a:xfrm>
            <a:off x="4155844" y="5223973"/>
            <a:ext cx="1499347" cy="4007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Lernzeit</a:t>
            </a:r>
            <a:endParaRPr lang="de-DE" sz="1600" kern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echteck: abgerundete Ecken 4">
            <a:extLst>
              <a:ext uri="{FF2B5EF4-FFF2-40B4-BE49-F238E27FC236}">
                <a16:creationId xmlns:a16="http://schemas.microsoft.com/office/drawing/2014/main" id="{C14FE0B5-C00C-C448-0788-B04C768D6B83}"/>
              </a:ext>
            </a:extLst>
          </p:cNvPr>
          <p:cNvSpPr txBox="1"/>
          <p:nvPr/>
        </p:nvSpPr>
        <p:spPr>
          <a:xfrm>
            <a:off x="5828292" y="5233517"/>
            <a:ext cx="2063772" cy="4007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Freizeit / Angebote</a:t>
            </a:r>
            <a:endParaRPr lang="de-DE" sz="1600" kern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echteck: abgerundete Ecken 4">
            <a:extLst>
              <a:ext uri="{FF2B5EF4-FFF2-40B4-BE49-F238E27FC236}">
                <a16:creationId xmlns:a16="http://schemas.microsoft.com/office/drawing/2014/main" id="{31986232-3C0F-4F67-F469-9CF1DEA9D72F}"/>
              </a:ext>
            </a:extLst>
          </p:cNvPr>
          <p:cNvSpPr txBox="1"/>
          <p:nvPr/>
        </p:nvSpPr>
        <p:spPr>
          <a:xfrm>
            <a:off x="1289517" y="5892018"/>
            <a:ext cx="6602547" cy="39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>
              <a:spcBef>
                <a:spcPts val="0"/>
              </a:spcBef>
              <a:buClrTx/>
              <a:buSzPct val="150000"/>
            </a:pPr>
            <a:r>
              <a:rPr lang="de-DE" sz="16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Abholsituation</a:t>
            </a:r>
          </a:p>
        </p:txBody>
      </p:sp>
    </p:spTree>
    <p:extLst>
      <p:ext uri="{BB962C8B-B14F-4D97-AF65-F5344CB8AC3E}">
        <p14:creationId xmlns:p14="http://schemas.microsoft.com/office/powerpoint/2010/main" val="188623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C:\Users\a.herrmannnistler\AppData\Local\Microsoft\Windows\INetCache\Content.Word\Maskottchen-ohne-Himmel-Briefkopf-gespiegelt.jpg">
            <a:extLst>
              <a:ext uri="{FF2B5EF4-FFF2-40B4-BE49-F238E27FC236}">
                <a16:creationId xmlns:a16="http://schemas.microsoft.com/office/drawing/2014/main" id="{567D25A4-0E24-4269-8141-66620B987E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8876"/>
            <a:ext cx="1001949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CBC21658-8562-4C7B-8209-2B1DE2C92B6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58" y="301557"/>
            <a:ext cx="972000" cy="31756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B2E36C7-4CAE-4A3B-A895-0E4604DB3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60" y="-28876"/>
            <a:ext cx="972000" cy="34436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846170B-08DB-EFEC-F4E6-3C6D59B2B8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471" t="14314" r="21470" b="20242"/>
          <a:stretch/>
        </p:blipFill>
        <p:spPr>
          <a:xfrm>
            <a:off x="578241" y="1332611"/>
            <a:ext cx="7980830" cy="5148875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48F62D6-F08C-0DCF-62B1-9C9D9626CC51}"/>
              </a:ext>
            </a:extLst>
          </p:cNvPr>
          <p:cNvGrpSpPr/>
          <p:nvPr/>
        </p:nvGrpSpPr>
        <p:grpSpPr>
          <a:xfrm>
            <a:off x="1277072" y="802244"/>
            <a:ext cx="6602547" cy="684000"/>
            <a:chOff x="182993" y="3086267"/>
            <a:chExt cx="6999804" cy="87048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2D84DF29-8187-E09D-AA6B-47078880C056}"/>
                </a:ext>
              </a:extLst>
            </p:cNvPr>
            <p:cNvSpPr/>
            <p:nvPr/>
          </p:nvSpPr>
          <p:spPr>
            <a:xfrm>
              <a:off x="342037" y="3086267"/>
              <a:ext cx="6840760" cy="87048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13" name="Rechteck: abgerundete Ecken 4">
              <a:extLst>
                <a:ext uri="{FF2B5EF4-FFF2-40B4-BE49-F238E27FC236}">
                  <a16:creationId xmlns:a16="http://schemas.microsoft.com/office/drawing/2014/main" id="{D8654FC7-87D2-B71C-C54F-A035900F1109}"/>
                </a:ext>
              </a:extLst>
            </p:cNvPr>
            <p:cNvSpPr txBox="1"/>
            <p:nvPr/>
          </p:nvSpPr>
          <p:spPr>
            <a:xfrm>
              <a:off x="182993" y="3126468"/>
              <a:ext cx="6815264" cy="81949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Mensa &amp; Verpflegung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47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C:\Users\a.herrmannnistler\AppData\Local\Microsoft\Windows\INetCache\Content.Word\Maskottchen-ohne-Himmel-Briefkopf-gespiegelt.jpg">
            <a:extLst>
              <a:ext uri="{FF2B5EF4-FFF2-40B4-BE49-F238E27FC236}">
                <a16:creationId xmlns:a16="http://schemas.microsoft.com/office/drawing/2014/main" id="{567D25A4-0E24-4269-8141-66620B987E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8876"/>
            <a:ext cx="1001949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CBC21658-8562-4C7B-8209-2B1DE2C92B6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58" y="301557"/>
            <a:ext cx="972000" cy="31756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B2E36C7-4CAE-4A3B-A895-0E4604DB3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60" y="-28876"/>
            <a:ext cx="972000" cy="344369"/>
          </a:xfrm>
          <a:prstGeom prst="rect">
            <a:avLst/>
          </a:prstGeom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FC01DB68-0A1D-5E9E-2655-CE7D465133DC}"/>
              </a:ext>
            </a:extLst>
          </p:cNvPr>
          <p:cNvSpPr/>
          <p:nvPr/>
        </p:nvSpPr>
        <p:spPr>
          <a:xfrm>
            <a:off x="1345735" y="776183"/>
            <a:ext cx="6452529" cy="6840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Ferienbetreuung</a:t>
            </a:r>
          </a:p>
        </p:txBody>
      </p:sp>
      <p:sp>
        <p:nvSpPr>
          <p:cNvPr id="3" name="Rechteck: abgerundete Ecken 4">
            <a:extLst>
              <a:ext uri="{FF2B5EF4-FFF2-40B4-BE49-F238E27FC236}">
                <a16:creationId xmlns:a16="http://schemas.microsoft.com/office/drawing/2014/main" id="{EFF23880-796B-CC3B-5BC9-47E96F611E00}"/>
              </a:ext>
            </a:extLst>
          </p:cNvPr>
          <p:cNvSpPr txBox="1"/>
          <p:nvPr/>
        </p:nvSpPr>
        <p:spPr>
          <a:xfrm>
            <a:off x="895757" y="1762701"/>
            <a:ext cx="7352485" cy="6715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>
              <a:spcBef>
                <a:spcPts val="0"/>
              </a:spcBef>
              <a:buClrTx/>
              <a:buSzPct val="150000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	Bieten wir in allen Ferien, außer beide mittleren Sommerferien- und 	Weihnachtsferienwochen an</a:t>
            </a:r>
          </a:p>
        </p:txBody>
      </p:sp>
      <p:sp>
        <p:nvSpPr>
          <p:cNvPr id="6" name="Rechteck: abgerundete Ecken 4">
            <a:extLst>
              <a:ext uri="{FF2B5EF4-FFF2-40B4-BE49-F238E27FC236}">
                <a16:creationId xmlns:a16="http://schemas.microsoft.com/office/drawing/2014/main" id="{02ECCF88-1590-9603-4331-3E1323C57FCC}"/>
              </a:ext>
            </a:extLst>
          </p:cNvPr>
          <p:cNvSpPr txBox="1"/>
          <p:nvPr/>
        </p:nvSpPr>
        <p:spPr>
          <a:xfrm>
            <a:off x="890955" y="2594056"/>
            <a:ext cx="7352485" cy="5713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>
              <a:buSzPct val="150000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2. 	findet </a:t>
            </a:r>
            <a:r>
              <a:rPr lang="de-DE" sz="1600" spc="-2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 den gebuchten Tagen </a:t>
            </a: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von </a:t>
            </a:r>
            <a:r>
              <a:rPr lang="de-DE" sz="1600" spc="-2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8Uhr bis zum Ende der 	</a:t>
            </a:r>
          </a:p>
          <a:p>
            <a:pPr>
              <a:buSzPct val="150000"/>
            </a:pPr>
            <a:r>
              <a:rPr lang="de-DE" sz="1600" spc="-2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	gebuchten Zeit statt</a:t>
            </a:r>
          </a:p>
        </p:txBody>
      </p:sp>
      <p:sp>
        <p:nvSpPr>
          <p:cNvPr id="7" name="Rechteck: abgerundete Ecken 4">
            <a:extLst>
              <a:ext uri="{FF2B5EF4-FFF2-40B4-BE49-F238E27FC236}">
                <a16:creationId xmlns:a16="http://schemas.microsoft.com/office/drawing/2014/main" id="{AB4B8FD6-228A-A509-19C3-B046C0CF39E1}"/>
              </a:ext>
            </a:extLst>
          </p:cNvPr>
          <p:cNvSpPr txBox="1"/>
          <p:nvPr/>
        </p:nvSpPr>
        <p:spPr>
          <a:xfrm>
            <a:off x="895757" y="4072098"/>
            <a:ext cx="7352485" cy="5713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>
              <a:spcBef>
                <a:spcPts val="0"/>
              </a:spcBef>
              <a:buClrTx/>
              <a:buSzPct val="150000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4. 	ist auch ein Angebot für Kinder aus der Ganztagsklasse </a:t>
            </a:r>
          </a:p>
          <a:p>
            <a:pPr>
              <a:spcBef>
                <a:spcPts val="0"/>
              </a:spcBef>
              <a:buClrTx/>
              <a:buSzPct val="150000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	ohne KoGa-Anmeldung </a:t>
            </a:r>
          </a:p>
        </p:txBody>
      </p:sp>
      <p:sp>
        <p:nvSpPr>
          <p:cNvPr id="8" name="Rechteck: abgerundete Ecken 4">
            <a:extLst>
              <a:ext uri="{FF2B5EF4-FFF2-40B4-BE49-F238E27FC236}">
                <a16:creationId xmlns:a16="http://schemas.microsoft.com/office/drawing/2014/main" id="{2345336A-A425-1162-0F4C-1D5BD8CE9336}"/>
              </a:ext>
            </a:extLst>
          </p:cNvPr>
          <p:cNvSpPr txBox="1"/>
          <p:nvPr/>
        </p:nvSpPr>
        <p:spPr>
          <a:xfrm>
            <a:off x="879215" y="4789353"/>
            <a:ext cx="7352485" cy="5713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>
              <a:spcBef>
                <a:spcPts val="0"/>
              </a:spcBef>
              <a:buClrTx/>
              <a:buSzPct val="150000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5.	Anmeldung geht über die Schulplattform Edupage ca. 5 Wochen zuvor</a:t>
            </a:r>
          </a:p>
        </p:txBody>
      </p:sp>
      <p:sp>
        <p:nvSpPr>
          <p:cNvPr id="9" name="Rechteck: abgerundete Ecken 4">
            <a:extLst>
              <a:ext uri="{FF2B5EF4-FFF2-40B4-BE49-F238E27FC236}">
                <a16:creationId xmlns:a16="http://schemas.microsoft.com/office/drawing/2014/main" id="{CFFA37B0-2A87-9747-7A6F-0D5A28B02D5B}"/>
              </a:ext>
            </a:extLst>
          </p:cNvPr>
          <p:cNvSpPr txBox="1"/>
          <p:nvPr/>
        </p:nvSpPr>
        <p:spPr>
          <a:xfrm>
            <a:off x="879619" y="3333077"/>
            <a:ext cx="7352485" cy="5713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>
              <a:spcBef>
                <a:spcPts val="0"/>
              </a:spcBef>
              <a:buClrTx/>
              <a:buSzPct val="150000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3. 	beinhaltet unterschiedliche Aktivitäten und ab und zu Ausflüge</a:t>
            </a:r>
          </a:p>
        </p:txBody>
      </p:sp>
    </p:spTree>
    <p:extLst>
      <p:ext uri="{BB962C8B-B14F-4D97-AF65-F5344CB8AC3E}">
        <p14:creationId xmlns:p14="http://schemas.microsoft.com/office/powerpoint/2010/main" val="392051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C:\Users\a.herrmannnistler\AppData\Local\Microsoft\Windows\INetCache\Content.Word\Maskottchen-ohne-Himmel-Briefkopf-gespiegelt.jpg">
            <a:extLst>
              <a:ext uri="{FF2B5EF4-FFF2-40B4-BE49-F238E27FC236}">
                <a16:creationId xmlns:a16="http://schemas.microsoft.com/office/drawing/2014/main" id="{567D25A4-0E24-4269-8141-66620B987E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8876"/>
            <a:ext cx="1001949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CBC21658-8562-4C7B-8209-2B1DE2C92B6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58" y="301557"/>
            <a:ext cx="972000" cy="31756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B2E36C7-4CAE-4A3B-A895-0E4604DB3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60" y="-28876"/>
            <a:ext cx="972000" cy="344369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BDC0F79-CFFE-BE94-FA2C-06DFAC235348}"/>
              </a:ext>
            </a:extLst>
          </p:cNvPr>
          <p:cNvGrpSpPr/>
          <p:nvPr/>
        </p:nvGrpSpPr>
        <p:grpSpPr>
          <a:xfrm>
            <a:off x="1254585" y="846727"/>
            <a:ext cx="6602547" cy="684000"/>
            <a:chOff x="182993" y="3086267"/>
            <a:chExt cx="6999804" cy="87048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E200AB3C-3745-8323-C40C-EF204791885A}"/>
                </a:ext>
              </a:extLst>
            </p:cNvPr>
            <p:cNvSpPr/>
            <p:nvPr/>
          </p:nvSpPr>
          <p:spPr>
            <a:xfrm>
              <a:off x="342037" y="3086267"/>
              <a:ext cx="6840760" cy="87048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4" name="Rechteck: abgerundete Ecken 4">
              <a:extLst>
                <a:ext uri="{FF2B5EF4-FFF2-40B4-BE49-F238E27FC236}">
                  <a16:creationId xmlns:a16="http://schemas.microsoft.com/office/drawing/2014/main" id="{30F60E9F-3D2E-FDAE-9CCA-AFCAF75980BC}"/>
                </a:ext>
              </a:extLst>
            </p:cNvPr>
            <p:cNvSpPr txBox="1"/>
            <p:nvPr/>
          </p:nvSpPr>
          <p:spPr>
            <a:xfrm>
              <a:off x="182993" y="3126468"/>
              <a:ext cx="6815264" cy="81949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Unsere Zusammenarbeit</a:t>
              </a:r>
              <a:endParaRPr lang="de-DE" sz="2000" b="1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Rechteck: abgerundete Ecken 4">
            <a:extLst>
              <a:ext uri="{FF2B5EF4-FFF2-40B4-BE49-F238E27FC236}">
                <a16:creationId xmlns:a16="http://schemas.microsoft.com/office/drawing/2014/main" id="{44CEFCE2-5A43-B630-E773-9D4C3C3B27B4}"/>
              </a:ext>
            </a:extLst>
          </p:cNvPr>
          <p:cNvSpPr txBox="1"/>
          <p:nvPr/>
        </p:nvSpPr>
        <p:spPr>
          <a:xfrm>
            <a:off x="895755" y="3488952"/>
            <a:ext cx="7352485" cy="4779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Tx/>
              <a:buSzPct val="150000"/>
            </a:pPr>
            <a:r>
              <a:rPr lang="de-DE" sz="16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Elternabende und Elterncafé</a:t>
            </a:r>
          </a:p>
        </p:txBody>
      </p:sp>
      <p:sp>
        <p:nvSpPr>
          <p:cNvPr id="7" name="Rechteck: abgerundete Ecken 4">
            <a:extLst>
              <a:ext uri="{FF2B5EF4-FFF2-40B4-BE49-F238E27FC236}">
                <a16:creationId xmlns:a16="http://schemas.microsoft.com/office/drawing/2014/main" id="{77C56F5D-48FF-744D-0F1F-EF025FE6B4FA}"/>
              </a:ext>
            </a:extLst>
          </p:cNvPr>
          <p:cNvSpPr txBox="1"/>
          <p:nvPr/>
        </p:nvSpPr>
        <p:spPr>
          <a:xfrm>
            <a:off x="895756" y="1733431"/>
            <a:ext cx="7352485" cy="14440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Tx/>
              <a:buSzPct val="150000"/>
            </a:pPr>
            <a:r>
              <a:rPr lang="de-DE" sz="16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Kontaktmöglichkeiten &amp; Kommunikationswege</a:t>
            </a:r>
            <a:endParaRPr lang="de-DE" sz="16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Tx/>
              <a:buSzPct val="150000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Persönlich im (Tür- und Angel-)Gespräch, bei Bedarf mit Lehrkräften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Tx/>
              <a:buSzPct val="150000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Telefonisch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Tx/>
              <a:buSzPct val="150000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Per E-Mail oder Schulplattform Edupage</a:t>
            </a:r>
          </a:p>
        </p:txBody>
      </p:sp>
      <p:sp>
        <p:nvSpPr>
          <p:cNvPr id="8" name="Rechteck: abgerundete Ecken 4">
            <a:extLst>
              <a:ext uri="{FF2B5EF4-FFF2-40B4-BE49-F238E27FC236}">
                <a16:creationId xmlns:a16="http://schemas.microsoft.com/office/drawing/2014/main" id="{5F00AE0D-7A65-D3C3-4017-E516DDCEB503}"/>
              </a:ext>
            </a:extLst>
          </p:cNvPr>
          <p:cNvSpPr txBox="1"/>
          <p:nvPr/>
        </p:nvSpPr>
        <p:spPr>
          <a:xfrm>
            <a:off x="895756" y="4242231"/>
            <a:ext cx="7352485" cy="17848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Tx/>
              <a:buSzPct val="150000"/>
            </a:pPr>
            <a:r>
              <a:rPr lang="de-DE" sz="16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Elternbeirat</a:t>
            </a:r>
            <a:endParaRPr lang="de-DE" sz="16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Tx/>
              <a:buSzPct val="150000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Freut sich auf Ihre Mitwirkung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Tx/>
              <a:buSzPct val="150000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Wahl Anfang Oktober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Tx/>
              <a:buSzPct val="150000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Sprachrohr der Eltern, Organisation von kleinen Feiern und Zusammenarbeit mit Schul-Elternbeirat</a:t>
            </a:r>
          </a:p>
        </p:txBody>
      </p:sp>
    </p:spTree>
    <p:extLst>
      <p:ext uri="{BB962C8B-B14F-4D97-AF65-F5344CB8AC3E}">
        <p14:creationId xmlns:p14="http://schemas.microsoft.com/office/powerpoint/2010/main" val="58077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C:\Users\a.herrmannnistler\AppData\Local\Microsoft\Windows\INetCache\Content.Word\Maskottchen-ohne-Himmel-Briefkopf-gespiegelt.jpg">
            <a:extLst>
              <a:ext uri="{FF2B5EF4-FFF2-40B4-BE49-F238E27FC236}">
                <a16:creationId xmlns:a16="http://schemas.microsoft.com/office/drawing/2014/main" id="{567D25A4-0E24-4269-8141-66620B987E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8876"/>
            <a:ext cx="1001949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CBC21658-8562-4C7B-8209-2B1DE2C92B6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58" y="301557"/>
            <a:ext cx="972000" cy="31756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B2E36C7-4CAE-4A3B-A895-0E4604DB3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860" y="-28876"/>
            <a:ext cx="972000" cy="344369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90A679E-8BF2-A871-F78A-BFC0B0F0EEF6}"/>
              </a:ext>
            </a:extLst>
          </p:cNvPr>
          <p:cNvGrpSpPr/>
          <p:nvPr/>
        </p:nvGrpSpPr>
        <p:grpSpPr>
          <a:xfrm>
            <a:off x="1357760" y="802244"/>
            <a:ext cx="6602547" cy="684000"/>
            <a:chOff x="182993" y="3086267"/>
            <a:chExt cx="6999804" cy="87048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0B384216-E86C-00D5-9125-B58A278DF14E}"/>
                </a:ext>
              </a:extLst>
            </p:cNvPr>
            <p:cNvSpPr/>
            <p:nvPr/>
          </p:nvSpPr>
          <p:spPr>
            <a:xfrm>
              <a:off x="342037" y="3086267"/>
              <a:ext cx="6840760" cy="870485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10" name="Rechteck: abgerundete Ecken 4">
              <a:extLst>
                <a:ext uri="{FF2B5EF4-FFF2-40B4-BE49-F238E27FC236}">
                  <a16:creationId xmlns:a16="http://schemas.microsoft.com/office/drawing/2014/main" id="{AABEBB5C-ED2D-2AAD-FD17-8756B8CD0B45}"/>
                </a:ext>
              </a:extLst>
            </p:cNvPr>
            <p:cNvSpPr txBox="1"/>
            <p:nvPr/>
          </p:nvSpPr>
          <p:spPr>
            <a:xfrm>
              <a:off x="182993" y="3126468"/>
              <a:ext cx="6815264" cy="81949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  </a:t>
              </a:r>
              <a:r>
                <a:rPr lang="de-DE" sz="2000" b="1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Start &amp; erste Tage</a:t>
              </a:r>
            </a:p>
          </p:txBody>
        </p:sp>
      </p:grpSp>
      <p:sp>
        <p:nvSpPr>
          <p:cNvPr id="11" name="Rechteck: abgerundete Ecken 4">
            <a:extLst>
              <a:ext uri="{FF2B5EF4-FFF2-40B4-BE49-F238E27FC236}">
                <a16:creationId xmlns:a16="http://schemas.microsoft.com/office/drawing/2014/main" id="{EB5E5DA3-AAC6-90AC-F91B-D88E8F07E59B}"/>
              </a:ext>
            </a:extLst>
          </p:cNvPr>
          <p:cNvSpPr txBox="1"/>
          <p:nvPr/>
        </p:nvSpPr>
        <p:spPr>
          <a:xfrm>
            <a:off x="895757" y="1647733"/>
            <a:ext cx="7352485" cy="14450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Tx/>
              <a:buSzPct val="150000"/>
            </a:pPr>
            <a:r>
              <a:rPr lang="de-DE" sz="16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Schnuppertage</a:t>
            </a:r>
            <a:endParaRPr lang="de-DE" sz="16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Tx/>
              <a:buSzPct val="150000"/>
              <a:buFontTx/>
              <a:buChar char="-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3. bis 10. September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Tx/>
              <a:buSzPct val="150000"/>
              <a:buFontTx/>
              <a:buChar char="-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Jeweils von 10 Uhr bis 15 Uhr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ClrTx/>
              <a:buSzPct val="150000"/>
              <a:buFontTx/>
              <a:buChar char="-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Abfrage/Anmeldung per E-Mail bis 31.07. (inklusive erster Schultag!)</a:t>
            </a:r>
          </a:p>
        </p:txBody>
      </p:sp>
      <p:sp>
        <p:nvSpPr>
          <p:cNvPr id="12" name="Rechteck: abgerundete Ecken 4">
            <a:extLst>
              <a:ext uri="{FF2B5EF4-FFF2-40B4-BE49-F238E27FC236}">
                <a16:creationId xmlns:a16="http://schemas.microsoft.com/office/drawing/2014/main" id="{9CEEE2EA-A778-94DE-8433-87647AE5AC2D}"/>
              </a:ext>
            </a:extLst>
          </p:cNvPr>
          <p:cNvSpPr txBox="1"/>
          <p:nvPr/>
        </p:nvSpPr>
        <p:spPr>
          <a:xfrm>
            <a:off x="895757" y="5210738"/>
            <a:ext cx="7352485" cy="11543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Tx/>
              <a:buSzPct val="150000"/>
            </a:pPr>
            <a:r>
              <a:rPr lang="de-DE" sz="16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Elternabend</a:t>
            </a:r>
            <a:endParaRPr lang="de-DE" sz="16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Tx/>
              <a:buSzPct val="150000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Wir sind beim Elternabend der Schule anwesend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Tx/>
              <a:buSzPct val="150000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KoGa-Themen: eigener Elternabend am 24.09. in der Gruppe</a:t>
            </a:r>
            <a:endParaRPr lang="de-DE" sz="16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3" name="Rechteck: abgerundete Ecken 4">
            <a:extLst>
              <a:ext uri="{FF2B5EF4-FFF2-40B4-BE49-F238E27FC236}">
                <a16:creationId xmlns:a16="http://schemas.microsoft.com/office/drawing/2014/main" id="{A2DE1EA2-298A-6098-6C16-786774451860}"/>
              </a:ext>
            </a:extLst>
          </p:cNvPr>
          <p:cNvSpPr txBox="1"/>
          <p:nvPr/>
        </p:nvSpPr>
        <p:spPr>
          <a:xfrm>
            <a:off x="895757" y="3207112"/>
            <a:ext cx="7352485" cy="20036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Tx/>
              <a:buSzPct val="150000"/>
            </a:pPr>
            <a:r>
              <a:rPr lang="de-DE" sz="1600" b="1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1. Schultag und erste Schulwoche</a:t>
            </a:r>
            <a:endParaRPr lang="de-DE" sz="16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Tx/>
              <a:buSzPct val="150000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Alles neu und viel für die Kinder 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Tx/>
              <a:buSzPct val="150000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Kennenlernen des Lernhauses und der Schule</a:t>
            </a:r>
            <a:endParaRPr lang="de-DE" sz="16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Tx/>
              <a:buSzPct val="150000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Sie bekommen viele Informationen von der Schule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Tx/>
              <a:buSzPct val="150000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Wir sind im engen Austausch mit der Schule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Tx/>
              <a:buSzPct val="150000"/>
            </a:pPr>
            <a:r>
              <a:rPr lang="de-DE" sz="1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Abholzeiten / Buchungszeiten</a:t>
            </a:r>
          </a:p>
        </p:txBody>
      </p:sp>
    </p:spTree>
    <p:extLst>
      <p:ext uri="{BB962C8B-B14F-4D97-AF65-F5344CB8AC3E}">
        <p14:creationId xmlns:p14="http://schemas.microsoft.com/office/powerpoint/2010/main" val="258742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chtig3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684</Words>
  <Application>Microsoft Office PowerPoint</Application>
  <PresentationFormat>Bildschirmpräsentation (4:3)</PresentationFormat>
  <Paragraphs>191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Comic Sans MS</vt:lpstr>
      <vt:lpstr>Wingdings 2</vt:lpstr>
      <vt:lpstr>richtig3</vt:lpstr>
      <vt:lpstr>Benutzerdefiniertes Design</vt:lpstr>
      <vt:lpstr>Herzlich willkommen   in der KoGa der Waldmeisterschule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Claudia Frey</dc:creator>
  <cp:lastModifiedBy>Lasserre Catherine</cp:lastModifiedBy>
  <cp:revision>444</cp:revision>
  <cp:lastPrinted>2023-05-11T14:42:09Z</cp:lastPrinted>
  <dcterms:created xsi:type="dcterms:W3CDTF">2016-03-13T12:47:48Z</dcterms:created>
  <dcterms:modified xsi:type="dcterms:W3CDTF">2024-06-18T13:00:43Z</dcterms:modified>
</cp:coreProperties>
</file>